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x="18288000" cy="10287000"/>
  <p:notesSz cx="6858000" cy="9144000"/>
  <p:embeddedFontLst>
    <p:embeddedFont>
      <p:font typeface="Archive" charset="1" panose="02000506040000020004"/>
      <p:regular r:id="rId19"/>
    </p:embeddedFont>
    <p:embeddedFont>
      <p:font typeface="Poppins Light" charset="1" panose="00000400000000000000"/>
      <p:regular r:id="rId20"/>
    </p:embeddedFont>
    <p:embeddedFont>
      <p:font typeface="Poppins Bold" charset="1" panose="00000800000000000000"/>
      <p:regular r:id="rId21"/>
    </p:embeddedFont>
    <p:embeddedFont>
      <p:font typeface="Poppins" charset="1" panose="00000500000000000000"/>
      <p:regular r:id="rId22"/>
    </p:embeddedFont>
    <p:embeddedFont>
      <p:font typeface="Open Sans Bold" charset="1" panose="020B0806030504020204"/>
      <p:regular r:id="rId23"/>
    </p:embeddedFont>
    <p:embeddedFont>
      <p:font typeface="Open Sans" charset="1" panose="020B0606030504020204"/>
      <p:regular r:id="rId24"/>
    </p:embeddedFont>
    <p:embeddedFont>
      <p:font typeface="Poppins Light Italics" charset="1" panose="00000400000000000000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7.png" Type="http://schemas.openxmlformats.org/officeDocument/2006/relationships/image"/><Relationship Id="rId4" Target="../media/image18.svg" Type="http://schemas.openxmlformats.org/officeDocument/2006/relationships/image"/><Relationship Id="rId5" Target="../media/image19.png" Type="http://schemas.openxmlformats.org/officeDocument/2006/relationships/image"/><Relationship Id="rId6" Target="../media/image20.svg" Type="http://schemas.openxmlformats.org/officeDocument/2006/relationships/image"/><Relationship Id="rId7" Target="../media/image4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5.jpeg" Type="http://schemas.openxmlformats.org/officeDocument/2006/relationships/image"/><Relationship Id="rId3" Target="../media/image4.png" Type="http://schemas.openxmlformats.org/officeDocument/2006/relationships/image"/><Relationship Id="rId4" Target="../media/image66.png" Type="http://schemas.openxmlformats.org/officeDocument/2006/relationships/image"/><Relationship Id="rId5" Target="../media/image67.svg" Type="http://schemas.openxmlformats.org/officeDocument/2006/relationships/image"/><Relationship Id="rId6" Target="../media/image68.png" Type="http://schemas.openxmlformats.org/officeDocument/2006/relationships/image"/><Relationship Id="rId7" Target="../media/image69.svg" Type="http://schemas.openxmlformats.org/officeDocument/2006/relationships/image"/><Relationship Id="rId8" Target="../media/image70.png" Type="http://schemas.openxmlformats.org/officeDocument/2006/relationships/image"/><Relationship Id="rId9" Target="../media/image71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4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.svg" Type="http://schemas.openxmlformats.org/officeDocument/2006/relationships/image"/><Relationship Id="rId11" Target="../media/image4.png" Type="http://schemas.openxmlformats.org/officeDocument/2006/relationships/image"/><Relationship Id="rId2" Target="../media/image1.jpe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Relationship Id="rId7" Target="../media/image10.png" Type="http://schemas.openxmlformats.org/officeDocument/2006/relationships/image"/><Relationship Id="rId8" Target="../media/image11.png" Type="http://schemas.openxmlformats.org/officeDocument/2006/relationships/image"/><Relationship Id="rId9" Target="../media/image12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14.png" Type="http://schemas.openxmlformats.org/officeDocument/2006/relationships/image"/><Relationship Id="rId6" Target="../media/image15.svg" Type="http://schemas.openxmlformats.org/officeDocument/2006/relationships/image"/><Relationship Id="rId7" Target="../media/image16.png" Type="http://schemas.openxmlformats.org/officeDocument/2006/relationships/image"/><Relationship Id="rId8" Target="../media/image4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4.svg" Type="http://schemas.openxmlformats.org/officeDocument/2006/relationships/image"/><Relationship Id="rId11" Target="../media/image25.png" Type="http://schemas.openxmlformats.org/officeDocument/2006/relationships/image"/><Relationship Id="rId12" Target="../media/image26.svg" Type="http://schemas.openxmlformats.org/officeDocument/2006/relationships/image"/><Relationship Id="rId13" Target="../media/image4.png" Type="http://schemas.openxmlformats.org/officeDocument/2006/relationships/image"/><Relationship Id="rId2" Target="../media/image1.jpeg" Type="http://schemas.openxmlformats.org/officeDocument/2006/relationships/image"/><Relationship Id="rId3" Target="../media/image17.png" Type="http://schemas.openxmlformats.org/officeDocument/2006/relationships/image"/><Relationship Id="rId4" Target="../media/image18.svg" Type="http://schemas.openxmlformats.org/officeDocument/2006/relationships/image"/><Relationship Id="rId5" Target="../media/image19.png" Type="http://schemas.openxmlformats.org/officeDocument/2006/relationships/image"/><Relationship Id="rId6" Target="../media/image20.svg" Type="http://schemas.openxmlformats.org/officeDocument/2006/relationships/image"/><Relationship Id="rId7" Target="../media/image21.png" Type="http://schemas.openxmlformats.org/officeDocument/2006/relationships/image"/><Relationship Id="rId8" Target="../media/image22.svg" Type="http://schemas.openxmlformats.org/officeDocument/2006/relationships/image"/><Relationship Id="rId9" Target="../media/image23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.png" Type="http://schemas.openxmlformats.org/officeDocument/2006/relationships/image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27.png" Type="http://schemas.openxmlformats.org/officeDocument/2006/relationships/image"/><Relationship Id="rId5" Target="../media/image28.png" Type="http://schemas.openxmlformats.org/officeDocument/2006/relationships/image"/><Relationship Id="rId6" Target="../media/image29.png" Type="http://schemas.openxmlformats.org/officeDocument/2006/relationships/image"/><Relationship Id="rId7" Target="../media/image30.png" Type="http://schemas.openxmlformats.org/officeDocument/2006/relationships/image"/><Relationship Id="rId8" Target="../media/image31.png" Type="http://schemas.openxmlformats.org/officeDocument/2006/relationships/image"/><Relationship Id="rId9" Target="../media/image32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.png" Type="http://schemas.openxmlformats.org/officeDocument/2006/relationships/image"/><Relationship Id="rId2" Target="../media/image1.jpeg" Type="http://schemas.openxmlformats.org/officeDocument/2006/relationships/image"/><Relationship Id="rId3" Target="../media/image33.png" Type="http://schemas.openxmlformats.org/officeDocument/2006/relationships/image"/><Relationship Id="rId4" Target="../media/image34.svg" Type="http://schemas.openxmlformats.org/officeDocument/2006/relationships/image"/><Relationship Id="rId5" Target="../media/image35.png" Type="http://schemas.openxmlformats.org/officeDocument/2006/relationships/image"/><Relationship Id="rId6" Target="../media/image36.png" Type="http://schemas.openxmlformats.org/officeDocument/2006/relationships/image"/><Relationship Id="rId7" Target="../media/image37.svg" Type="http://schemas.openxmlformats.org/officeDocument/2006/relationships/image"/><Relationship Id="rId8" Target="../media/image38.png" Type="http://schemas.openxmlformats.org/officeDocument/2006/relationships/image"/><Relationship Id="rId9" Target="../media/image39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0.png" Type="http://schemas.openxmlformats.org/officeDocument/2006/relationships/image"/><Relationship Id="rId3" Target="../media/image4.png" Type="http://schemas.openxmlformats.org/officeDocument/2006/relationships/image"/><Relationship Id="rId4" Target="../media/image41.png" Type="http://schemas.openxmlformats.org/officeDocument/2006/relationships/image"/><Relationship Id="rId5" Target="../media/image42.png" Type="http://schemas.openxmlformats.org/officeDocument/2006/relationships/image"/><Relationship Id="rId6" Target="../media/image43.svg" Type="http://schemas.openxmlformats.org/officeDocument/2006/relationships/image"/><Relationship Id="rId7" Target="../media/image44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3.png" Type="http://schemas.openxmlformats.org/officeDocument/2006/relationships/image"/><Relationship Id="rId11" Target="../media/image54.svg" Type="http://schemas.openxmlformats.org/officeDocument/2006/relationships/image"/><Relationship Id="rId12" Target="../media/image55.png" Type="http://schemas.openxmlformats.org/officeDocument/2006/relationships/image"/><Relationship Id="rId13" Target="../media/image56.svg" Type="http://schemas.openxmlformats.org/officeDocument/2006/relationships/image"/><Relationship Id="rId14" Target="../media/image57.png" Type="http://schemas.openxmlformats.org/officeDocument/2006/relationships/image"/><Relationship Id="rId15" Target="../media/image58.svg" Type="http://schemas.openxmlformats.org/officeDocument/2006/relationships/image"/><Relationship Id="rId16" Target="../media/image59.png" Type="http://schemas.openxmlformats.org/officeDocument/2006/relationships/image"/><Relationship Id="rId17" Target="../media/image60.svg" Type="http://schemas.openxmlformats.org/officeDocument/2006/relationships/image"/><Relationship Id="rId18" Target="../media/image61.png" Type="http://schemas.openxmlformats.org/officeDocument/2006/relationships/image"/><Relationship Id="rId19" Target="../media/image62.svg" Type="http://schemas.openxmlformats.org/officeDocument/2006/relationships/image"/><Relationship Id="rId2" Target="../media/image45.png" Type="http://schemas.openxmlformats.org/officeDocument/2006/relationships/image"/><Relationship Id="rId20" Target="../media/image63.png" Type="http://schemas.openxmlformats.org/officeDocument/2006/relationships/image"/><Relationship Id="rId21" Target="../media/image64.svg" Type="http://schemas.openxmlformats.org/officeDocument/2006/relationships/image"/><Relationship Id="rId22" Target="../media/image4.png" Type="http://schemas.openxmlformats.org/officeDocument/2006/relationships/image"/><Relationship Id="rId3" Target="../media/image46.svg" Type="http://schemas.openxmlformats.org/officeDocument/2006/relationships/image"/><Relationship Id="rId4" Target="../media/image47.png" Type="http://schemas.openxmlformats.org/officeDocument/2006/relationships/image"/><Relationship Id="rId5" Target="../media/image48.svg" Type="http://schemas.openxmlformats.org/officeDocument/2006/relationships/image"/><Relationship Id="rId6" Target="../media/image49.png" Type="http://schemas.openxmlformats.org/officeDocument/2006/relationships/image"/><Relationship Id="rId7" Target="../media/image50.svg" Type="http://schemas.openxmlformats.org/officeDocument/2006/relationships/image"/><Relationship Id="rId8" Target="../media/image51.png" Type="http://schemas.openxmlformats.org/officeDocument/2006/relationships/image"/><Relationship Id="rId9" Target="../media/image52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-1657652">
            <a:off x="9753717" y="1245032"/>
            <a:ext cx="5962161" cy="6860228"/>
          </a:xfrm>
          <a:custGeom>
            <a:avLst/>
            <a:gdLst/>
            <a:ahLst/>
            <a:cxnLst/>
            <a:rect r="r" b="b" t="t" l="l"/>
            <a:pathLst>
              <a:path h="6860228" w="5962161">
                <a:moveTo>
                  <a:pt x="0" y="6860227"/>
                </a:moveTo>
                <a:lnTo>
                  <a:pt x="5962161" y="6860227"/>
                </a:lnTo>
                <a:lnTo>
                  <a:pt x="5962161" y="0"/>
                </a:lnTo>
                <a:lnTo>
                  <a:pt x="0" y="0"/>
                </a:lnTo>
                <a:lnTo>
                  <a:pt x="0" y="6860227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9408495">
            <a:off x="-4378735" y="-130161"/>
            <a:ext cx="9391498" cy="10806117"/>
          </a:xfrm>
          <a:custGeom>
            <a:avLst/>
            <a:gdLst/>
            <a:ahLst/>
            <a:cxnLst/>
            <a:rect r="r" b="b" t="t" l="l"/>
            <a:pathLst>
              <a:path h="10806117" w="9391498">
                <a:moveTo>
                  <a:pt x="0" y="0"/>
                </a:moveTo>
                <a:lnTo>
                  <a:pt x="9391498" y="0"/>
                </a:lnTo>
                <a:lnTo>
                  <a:pt x="9391498" y="10806117"/>
                </a:lnTo>
                <a:lnTo>
                  <a:pt x="0" y="1080611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9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6530813" y="3248452"/>
            <a:ext cx="10728487" cy="5761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1000"/>
              </a:lnSpc>
            </a:pPr>
            <a:r>
              <a:rPr lang="en-US" sz="14286" spc="-1014">
                <a:solidFill>
                  <a:srgbClr val="1A014B"/>
                </a:solidFill>
                <a:latin typeface="Archive"/>
                <a:ea typeface="Archive"/>
                <a:cs typeface="Archive"/>
                <a:sym typeface="Archive"/>
              </a:rPr>
              <a:t>PROPUESTA “CHATBOT ACADEMICO”</a:t>
            </a:r>
          </a:p>
          <a:p>
            <a:pPr algn="r">
              <a:lnSpc>
                <a:spcPts val="11000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14096550" y="923925"/>
            <a:ext cx="3162750" cy="1254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900"/>
              </a:lnSpc>
            </a:pPr>
            <a:r>
              <a:rPr lang="en-US" sz="3500">
                <a:solidFill>
                  <a:srgbClr val="1A014B"/>
                </a:solidFill>
                <a:latin typeface="Poppins Light"/>
                <a:ea typeface="Poppins Light"/>
                <a:cs typeface="Poppins Light"/>
                <a:sym typeface="Poppins Light"/>
              </a:rPr>
              <a:t>CAPSTONE 004D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766591" y="8623300"/>
            <a:ext cx="11492709" cy="1254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900"/>
              </a:lnSpc>
            </a:pPr>
            <a:r>
              <a:rPr lang="en-US" sz="3500">
                <a:solidFill>
                  <a:srgbClr val="1A014B"/>
                </a:solidFill>
                <a:latin typeface="Poppins Light"/>
                <a:ea typeface="Poppins Light"/>
                <a:cs typeface="Poppins Light"/>
                <a:sym typeface="Poppins Light"/>
              </a:rPr>
              <a:t>Integrantes: Julio Contreras, Renato Arrué</a:t>
            </a:r>
          </a:p>
          <a:p>
            <a:pPr algn="r">
              <a:lnSpc>
                <a:spcPts val="4900"/>
              </a:lnSpc>
            </a:pP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0" y="0"/>
            <a:ext cx="2558991" cy="970652"/>
          </a:xfrm>
          <a:custGeom>
            <a:avLst/>
            <a:gdLst/>
            <a:ahLst/>
            <a:cxnLst/>
            <a:rect r="r" b="b" t="t" l="l"/>
            <a:pathLst>
              <a:path h="970652" w="2558991">
                <a:moveTo>
                  <a:pt x="0" y="0"/>
                </a:moveTo>
                <a:lnTo>
                  <a:pt x="2558991" y="0"/>
                </a:lnTo>
                <a:lnTo>
                  <a:pt x="2558991" y="970652"/>
                </a:lnTo>
                <a:lnTo>
                  <a:pt x="0" y="97065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452674" y="4164240"/>
            <a:ext cx="4169803" cy="7787690"/>
            <a:chOff x="0" y="0"/>
            <a:chExt cx="1098220" cy="205107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098220" cy="2051079"/>
            </a:xfrm>
            <a:custGeom>
              <a:avLst/>
              <a:gdLst/>
              <a:ahLst/>
              <a:cxnLst/>
              <a:rect r="r" b="b" t="t" l="l"/>
              <a:pathLst>
                <a:path h="2051079" w="1098220">
                  <a:moveTo>
                    <a:pt x="0" y="0"/>
                  </a:moveTo>
                  <a:lnTo>
                    <a:pt x="1098220" y="0"/>
                  </a:lnTo>
                  <a:lnTo>
                    <a:pt x="1098220" y="2051079"/>
                  </a:lnTo>
                  <a:lnTo>
                    <a:pt x="0" y="2051079"/>
                  </a:lnTo>
                  <a:close/>
                </a:path>
              </a:pathLst>
            </a:custGeom>
            <a:solidFill>
              <a:srgbClr val="5CE1E6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66675"/>
              <a:ext cx="1098220" cy="21177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7059098" y="4164240"/>
            <a:ext cx="4169803" cy="6579830"/>
            <a:chOff x="0" y="0"/>
            <a:chExt cx="1098220" cy="173295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098220" cy="1732959"/>
            </a:xfrm>
            <a:custGeom>
              <a:avLst/>
              <a:gdLst/>
              <a:ahLst/>
              <a:cxnLst/>
              <a:rect r="r" b="b" t="t" l="l"/>
              <a:pathLst>
                <a:path h="1732959" w="1098220">
                  <a:moveTo>
                    <a:pt x="0" y="0"/>
                  </a:moveTo>
                  <a:lnTo>
                    <a:pt x="1098220" y="0"/>
                  </a:lnTo>
                  <a:lnTo>
                    <a:pt x="1098220" y="1732959"/>
                  </a:lnTo>
                  <a:lnTo>
                    <a:pt x="0" y="1732959"/>
                  </a:lnTo>
                  <a:close/>
                </a:path>
              </a:pathLst>
            </a:custGeom>
            <a:solidFill>
              <a:srgbClr val="5CE1E6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66675"/>
              <a:ext cx="1098220" cy="17996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2662526" y="4164240"/>
            <a:ext cx="4169803" cy="8849106"/>
            <a:chOff x="0" y="0"/>
            <a:chExt cx="1098220" cy="233062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098220" cy="2330629"/>
            </a:xfrm>
            <a:custGeom>
              <a:avLst/>
              <a:gdLst/>
              <a:ahLst/>
              <a:cxnLst/>
              <a:rect r="r" b="b" t="t" l="l"/>
              <a:pathLst>
                <a:path h="2330629" w="1098220">
                  <a:moveTo>
                    <a:pt x="0" y="0"/>
                  </a:moveTo>
                  <a:lnTo>
                    <a:pt x="1098220" y="0"/>
                  </a:lnTo>
                  <a:lnTo>
                    <a:pt x="1098220" y="2330629"/>
                  </a:lnTo>
                  <a:lnTo>
                    <a:pt x="0" y="2330629"/>
                  </a:lnTo>
                  <a:close/>
                </a:path>
              </a:pathLst>
            </a:custGeom>
            <a:solidFill>
              <a:srgbClr val="5CE1E6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66675"/>
              <a:ext cx="1098220" cy="239730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024876" y="2082770"/>
            <a:ext cx="5023745" cy="1279043"/>
            <a:chOff x="0" y="0"/>
            <a:chExt cx="1596232" cy="4064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596232" cy="406400"/>
            </a:xfrm>
            <a:custGeom>
              <a:avLst/>
              <a:gdLst/>
              <a:ahLst/>
              <a:cxnLst/>
              <a:rect r="r" b="b" t="t" l="l"/>
              <a:pathLst>
                <a:path h="406400" w="1596232">
                  <a:moveTo>
                    <a:pt x="1393032" y="0"/>
                  </a:moveTo>
                  <a:cubicBezTo>
                    <a:pt x="1505256" y="0"/>
                    <a:pt x="1596232" y="90976"/>
                    <a:pt x="1596232" y="203200"/>
                  </a:cubicBezTo>
                  <a:cubicBezTo>
                    <a:pt x="1596232" y="315424"/>
                    <a:pt x="1505256" y="406400"/>
                    <a:pt x="1393032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1A014B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66675"/>
              <a:ext cx="1596232" cy="473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🤖 Fiabilidad de la IA (Alucinaciones)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6663747" y="2082770"/>
            <a:ext cx="5023745" cy="1279043"/>
            <a:chOff x="0" y="0"/>
            <a:chExt cx="1596232" cy="4064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596232" cy="406400"/>
            </a:xfrm>
            <a:custGeom>
              <a:avLst/>
              <a:gdLst/>
              <a:ahLst/>
              <a:cxnLst/>
              <a:rect r="r" b="b" t="t" l="l"/>
              <a:pathLst>
                <a:path h="406400" w="1596232">
                  <a:moveTo>
                    <a:pt x="1393032" y="0"/>
                  </a:moveTo>
                  <a:cubicBezTo>
                    <a:pt x="1505256" y="0"/>
                    <a:pt x="1596232" y="90976"/>
                    <a:pt x="1596232" y="203200"/>
                  </a:cubicBezTo>
                  <a:cubicBezTo>
                    <a:pt x="1596232" y="315424"/>
                    <a:pt x="1505256" y="406400"/>
                    <a:pt x="1393032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1A014B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66675"/>
              <a:ext cx="1596232" cy="473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🔐 Seguridad y Datos (Privacidad)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2235555" y="2082770"/>
            <a:ext cx="5023745" cy="1279043"/>
            <a:chOff x="0" y="0"/>
            <a:chExt cx="1596232" cy="4064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596232" cy="406400"/>
            </a:xfrm>
            <a:custGeom>
              <a:avLst/>
              <a:gdLst/>
              <a:ahLst/>
              <a:cxnLst/>
              <a:rect r="r" b="b" t="t" l="l"/>
              <a:pathLst>
                <a:path h="406400" w="1596232">
                  <a:moveTo>
                    <a:pt x="1393032" y="0"/>
                  </a:moveTo>
                  <a:cubicBezTo>
                    <a:pt x="1505256" y="0"/>
                    <a:pt x="1596232" y="90976"/>
                    <a:pt x="1596232" y="203200"/>
                  </a:cubicBezTo>
                  <a:cubicBezTo>
                    <a:pt x="1596232" y="315424"/>
                    <a:pt x="1505256" y="406400"/>
                    <a:pt x="1393032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1A014B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66675"/>
              <a:ext cx="1596232" cy="473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⚡ Integridad Operacional (Toma de Ramos)</a:t>
              </a:r>
            </a:p>
          </p:txBody>
        </p:sp>
      </p:grpSp>
      <p:sp>
        <p:nvSpPr>
          <p:cNvPr name="Freeform 21" id="21"/>
          <p:cNvSpPr/>
          <p:nvPr/>
        </p:nvSpPr>
        <p:spPr>
          <a:xfrm flipH="false" flipV="false" rot="0">
            <a:off x="16482227" y="1028700"/>
            <a:ext cx="777073" cy="791463"/>
          </a:xfrm>
          <a:custGeom>
            <a:avLst/>
            <a:gdLst/>
            <a:ahLst/>
            <a:cxnLst/>
            <a:rect r="r" b="b" t="t" l="l"/>
            <a:pathLst>
              <a:path h="791463" w="777073">
                <a:moveTo>
                  <a:pt x="0" y="0"/>
                </a:moveTo>
                <a:lnTo>
                  <a:pt x="777073" y="0"/>
                </a:lnTo>
                <a:lnTo>
                  <a:pt x="777073" y="791463"/>
                </a:lnTo>
                <a:lnTo>
                  <a:pt x="0" y="79146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-10800000">
            <a:off x="1028700" y="1028700"/>
            <a:ext cx="871970" cy="217992"/>
          </a:xfrm>
          <a:custGeom>
            <a:avLst/>
            <a:gdLst/>
            <a:ahLst/>
            <a:cxnLst/>
            <a:rect r="r" b="b" t="t" l="l"/>
            <a:pathLst>
              <a:path h="217992" w="871970">
                <a:moveTo>
                  <a:pt x="0" y="0"/>
                </a:moveTo>
                <a:lnTo>
                  <a:pt x="871970" y="0"/>
                </a:lnTo>
                <a:lnTo>
                  <a:pt x="871970" y="217992"/>
                </a:lnTo>
                <a:lnTo>
                  <a:pt x="0" y="21799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4346451" y="731067"/>
            <a:ext cx="9215455" cy="549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50"/>
              </a:lnSpc>
            </a:pPr>
            <a:r>
              <a:rPr lang="en-US" sz="5000" spc="-355">
                <a:solidFill>
                  <a:srgbClr val="1A014B"/>
                </a:solidFill>
                <a:latin typeface="Archive"/>
                <a:ea typeface="Archive"/>
                <a:cs typeface="Archive"/>
                <a:sym typeface="Archive"/>
              </a:rPr>
              <a:t>GESTIÓN DE RIESGOS APP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528938" y="4219308"/>
            <a:ext cx="3958535" cy="1974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25"/>
              </a:lnSpc>
            </a:pPr>
            <a:r>
              <a:rPr lang="en-US" sz="2500">
                <a:solidFill>
                  <a:srgbClr val="1A014B"/>
                </a:solidFill>
                <a:latin typeface="Poppins Light"/>
                <a:ea typeface="Poppins Light"/>
                <a:cs typeface="Poppins Light"/>
                <a:sym typeface="Poppins Light"/>
              </a:rPr>
              <a:t>El Riesgo: Que el Chatbot invente información no presente en el reglamento.</a:t>
            </a:r>
          </a:p>
          <a:p>
            <a:pPr algn="ctr">
              <a:lnSpc>
                <a:spcPts val="3125"/>
              </a:lnSpc>
            </a:pPr>
          </a:p>
        </p:txBody>
      </p:sp>
      <p:sp>
        <p:nvSpPr>
          <p:cNvPr name="TextBox 25" id="25"/>
          <p:cNvSpPr txBox="true"/>
          <p:nvPr/>
        </p:nvSpPr>
        <p:spPr>
          <a:xfrm rot="0">
            <a:off x="7259226" y="4304400"/>
            <a:ext cx="3832787" cy="1584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25"/>
              </a:lnSpc>
            </a:pPr>
            <a:r>
              <a:rPr lang="en-US" sz="2500">
                <a:solidFill>
                  <a:srgbClr val="1A014B"/>
                </a:solidFill>
                <a:latin typeface="Poppins Light"/>
                <a:ea typeface="Poppins Light"/>
                <a:cs typeface="Poppins Light"/>
                <a:sym typeface="Poppins Light"/>
              </a:rPr>
              <a:t>El Riesgo: Fuga de datos de alumnos o manipulación del bot (Prompt Injection).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2908749" y="4273733"/>
            <a:ext cx="3573478" cy="2365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25"/>
              </a:lnSpc>
            </a:pPr>
            <a:r>
              <a:rPr lang="en-US" sz="2500">
                <a:solidFill>
                  <a:srgbClr val="1A014B"/>
                </a:solidFill>
                <a:latin typeface="Poppins Light"/>
                <a:ea typeface="Poppins Light"/>
                <a:cs typeface="Poppins Light"/>
                <a:sym typeface="Poppins Light"/>
              </a:rPr>
              <a:t>El Riesgo: Que dos alumnos tomen el último cupo al mismo tiempo (duplicidad).</a:t>
            </a:r>
          </a:p>
          <a:p>
            <a:pPr algn="l">
              <a:lnSpc>
                <a:spcPts val="3125"/>
              </a:lnSpc>
            </a:pPr>
          </a:p>
          <a:p>
            <a:pPr algn="l">
              <a:lnSpc>
                <a:spcPts val="3125"/>
              </a:lnSpc>
            </a:pPr>
          </a:p>
        </p:txBody>
      </p:sp>
      <p:sp>
        <p:nvSpPr>
          <p:cNvPr name="Freeform 27" id="27"/>
          <p:cNvSpPr/>
          <p:nvPr/>
        </p:nvSpPr>
        <p:spPr>
          <a:xfrm flipH="false" flipV="false" rot="0">
            <a:off x="15729009" y="0"/>
            <a:ext cx="2558991" cy="970652"/>
          </a:xfrm>
          <a:custGeom>
            <a:avLst/>
            <a:gdLst/>
            <a:ahLst/>
            <a:cxnLst/>
            <a:rect r="r" b="b" t="t" l="l"/>
            <a:pathLst>
              <a:path h="970652" w="2558991">
                <a:moveTo>
                  <a:pt x="0" y="0"/>
                </a:moveTo>
                <a:lnTo>
                  <a:pt x="2558991" y="0"/>
                </a:lnTo>
                <a:lnTo>
                  <a:pt x="2558991" y="970652"/>
                </a:lnTo>
                <a:lnTo>
                  <a:pt x="0" y="97065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28" id="28"/>
          <p:cNvSpPr txBox="true"/>
          <p:nvPr/>
        </p:nvSpPr>
        <p:spPr>
          <a:xfrm rot="0">
            <a:off x="1464685" y="6156058"/>
            <a:ext cx="4049894" cy="4318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5"/>
              </a:lnSpc>
            </a:pPr>
            <a:r>
              <a:rPr lang="en-US" sz="2500">
                <a:solidFill>
                  <a:srgbClr val="1A014B"/>
                </a:solidFill>
                <a:latin typeface="Poppins Light"/>
                <a:ea typeface="Poppins Light"/>
                <a:cs typeface="Poppins Light"/>
                <a:sym typeface="Poppins Light"/>
              </a:rPr>
              <a:t>La Solución:</a:t>
            </a:r>
          </a:p>
          <a:p>
            <a:pPr algn="l" marL="539753" indent="-269876" lvl="1">
              <a:lnSpc>
                <a:spcPts val="3125"/>
              </a:lnSpc>
              <a:buFont typeface="Arial"/>
              <a:buChar char="•"/>
            </a:pPr>
            <a:r>
              <a:rPr lang="en-US" sz="2500">
                <a:solidFill>
                  <a:srgbClr val="1A014B"/>
                </a:solidFill>
                <a:latin typeface="Poppins Light"/>
                <a:ea typeface="Poppins Light"/>
                <a:cs typeface="Poppins Light"/>
                <a:sym typeface="Poppins Light"/>
              </a:rPr>
              <a:t>Configuración de Temperature 0.1 (creatividad mínima).</a:t>
            </a:r>
          </a:p>
          <a:p>
            <a:pPr algn="l" marL="539753" indent="-269876" lvl="1">
              <a:lnSpc>
                <a:spcPts val="3125"/>
              </a:lnSpc>
              <a:buFont typeface="Arial"/>
              <a:buChar char="•"/>
            </a:pPr>
            <a:r>
              <a:rPr lang="en-US" sz="2500">
                <a:solidFill>
                  <a:srgbClr val="1A014B"/>
                </a:solidFill>
                <a:latin typeface="Poppins Light"/>
                <a:ea typeface="Poppins Light"/>
                <a:cs typeface="Poppins Light"/>
                <a:sym typeface="Poppins Light"/>
              </a:rPr>
              <a:t>Prompt de Sistema Restrictivo: "Responde solo basado en el contexto proporcionado".</a:t>
            </a:r>
          </a:p>
          <a:p>
            <a:pPr algn="l">
              <a:lnSpc>
                <a:spcPts val="3125"/>
              </a:lnSpc>
            </a:pPr>
          </a:p>
          <a:p>
            <a:pPr algn="l">
              <a:lnSpc>
                <a:spcPts val="3125"/>
              </a:lnSpc>
            </a:pPr>
          </a:p>
        </p:txBody>
      </p:sp>
      <p:sp>
        <p:nvSpPr>
          <p:cNvPr name="TextBox 29" id="29"/>
          <p:cNvSpPr txBox="true"/>
          <p:nvPr/>
        </p:nvSpPr>
        <p:spPr>
          <a:xfrm rot="0">
            <a:off x="7259226" y="6156058"/>
            <a:ext cx="3707973" cy="3927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25"/>
              </a:lnSpc>
            </a:pPr>
            <a:r>
              <a:rPr lang="en-US" sz="2500">
                <a:solidFill>
                  <a:srgbClr val="1A014B"/>
                </a:solidFill>
                <a:latin typeface="Poppins Light"/>
                <a:ea typeface="Poppins Light"/>
                <a:cs typeface="Poppins Light"/>
                <a:sym typeface="Poppins Light"/>
              </a:rPr>
              <a:t>La Solución:</a:t>
            </a:r>
          </a:p>
          <a:p>
            <a:pPr algn="just" marL="539753" indent="-269876" lvl="1">
              <a:lnSpc>
                <a:spcPts val="3125"/>
              </a:lnSpc>
              <a:buFont typeface="Arial"/>
              <a:buChar char="•"/>
            </a:pPr>
            <a:r>
              <a:rPr lang="en-US" sz="2500">
                <a:solidFill>
                  <a:srgbClr val="1A014B"/>
                </a:solidFill>
                <a:latin typeface="Poppins Light"/>
                <a:ea typeface="Poppins Light"/>
                <a:cs typeface="Poppins Light"/>
                <a:sym typeface="Poppins Light"/>
              </a:rPr>
              <a:t>Encriptación de contraseñas con Bcrypt.</a:t>
            </a:r>
          </a:p>
          <a:p>
            <a:pPr algn="just" marL="539753" indent="-269876" lvl="1">
              <a:lnSpc>
                <a:spcPts val="3125"/>
              </a:lnSpc>
              <a:buFont typeface="Arial"/>
              <a:buChar char="•"/>
            </a:pPr>
            <a:r>
              <a:rPr lang="en-US" sz="2500">
                <a:solidFill>
                  <a:srgbClr val="1A014B"/>
                </a:solidFill>
                <a:latin typeface="Poppins Light"/>
                <a:ea typeface="Poppins Light"/>
                <a:cs typeface="Poppins Light"/>
                <a:sym typeface="Poppins Light"/>
              </a:rPr>
              <a:t>Seguridad a nivel de fila (RLS) en Supabase (cada alumno ve solo sus datos).</a:t>
            </a:r>
          </a:p>
          <a:p>
            <a:pPr algn="just">
              <a:lnSpc>
                <a:spcPts val="3125"/>
              </a:lnSpc>
            </a:pPr>
          </a:p>
        </p:txBody>
      </p:sp>
      <p:sp>
        <p:nvSpPr>
          <p:cNvPr name="TextBox 30" id="30"/>
          <p:cNvSpPr txBox="true"/>
          <p:nvPr/>
        </p:nvSpPr>
        <p:spPr>
          <a:xfrm rot="0">
            <a:off x="12867202" y="6156058"/>
            <a:ext cx="3573478" cy="3927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25"/>
              </a:lnSpc>
            </a:pPr>
            <a:r>
              <a:rPr lang="en-US" sz="2500">
                <a:solidFill>
                  <a:srgbClr val="1A014B"/>
                </a:solidFill>
                <a:latin typeface="Poppins Light"/>
                <a:ea typeface="Poppins Light"/>
                <a:cs typeface="Poppins Light"/>
                <a:sym typeface="Poppins Light"/>
              </a:rPr>
              <a:t>La Solución:</a:t>
            </a:r>
          </a:p>
          <a:p>
            <a:pPr algn="just" marL="539753" indent="-269876" lvl="1">
              <a:lnSpc>
                <a:spcPts val="3125"/>
              </a:lnSpc>
              <a:buFont typeface="Arial"/>
              <a:buChar char="•"/>
            </a:pPr>
            <a:r>
              <a:rPr lang="en-US" sz="2500">
                <a:solidFill>
                  <a:srgbClr val="1A014B"/>
                </a:solidFill>
                <a:latin typeface="Poppins Light"/>
                <a:ea typeface="Poppins Light"/>
                <a:cs typeface="Poppins Light"/>
                <a:sym typeface="Poppins Light"/>
              </a:rPr>
              <a:t>Validación de cupos en tiempo real (El sistema revisa antes de guardar).</a:t>
            </a:r>
          </a:p>
          <a:p>
            <a:pPr algn="just" marL="539753" indent="-269876" lvl="1">
              <a:lnSpc>
                <a:spcPts val="3125"/>
              </a:lnSpc>
              <a:buFont typeface="Arial"/>
              <a:buChar char="•"/>
            </a:pPr>
            <a:r>
              <a:rPr lang="en-US" sz="2500">
                <a:solidFill>
                  <a:srgbClr val="1A014B"/>
                </a:solidFill>
                <a:latin typeface="Poppins Light"/>
                <a:ea typeface="Poppins Light"/>
                <a:cs typeface="Poppins Light"/>
                <a:sym typeface="Poppins Light"/>
              </a:rPr>
              <a:t>Mensajes de error inmediatos si la sección se llena.</a:t>
            </a:r>
          </a:p>
          <a:p>
            <a:pPr algn="just">
              <a:lnSpc>
                <a:spcPts val="3125"/>
              </a:lnSpc>
            </a:pPr>
          </a:p>
        </p:txBody>
      </p:sp>
      <p:sp>
        <p:nvSpPr>
          <p:cNvPr name="TextBox 31" id="31"/>
          <p:cNvSpPr txBox="true"/>
          <p:nvPr/>
        </p:nvSpPr>
        <p:spPr>
          <a:xfrm rot="0">
            <a:off x="4346451" y="1320135"/>
            <a:ext cx="9215455" cy="457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50"/>
              </a:lnSpc>
            </a:pPr>
            <a:r>
              <a:rPr lang="en-US" sz="1400" i="true">
                <a:solidFill>
                  <a:srgbClr val="1A014B"/>
                </a:solidFill>
                <a:latin typeface="Poppins Light Italics"/>
                <a:ea typeface="Poppins Light Italics"/>
                <a:cs typeface="Poppins Light Italics"/>
                <a:sym typeface="Poppins Light Italics"/>
              </a:rPr>
              <a:t>Estrategias de mitigación diseñadas bajo los principios de confidencialidad, integridad y disponibilidad de la norma ISO/IEC 27001.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457492" y="-109375"/>
            <a:ext cx="871302" cy="2026678"/>
            <a:chOff x="0" y="0"/>
            <a:chExt cx="660400" cy="153611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60400" cy="1536113"/>
            </a:xfrm>
            <a:custGeom>
              <a:avLst/>
              <a:gdLst/>
              <a:ahLst/>
              <a:cxnLst/>
              <a:rect r="r" b="b" t="t" l="l"/>
              <a:pathLst>
                <a:path h="1536113" w="660400">
                  <a:moveTo>
                    <a:pt x="220252" y="1517044"/>
                  </a:moveTo>
                  <a:cubicBezTo>
                    <a:pt x="254109" y="1528557"/>
                    <a:pt x="292600" y="1536113"/>
                    <a:pt x="330378" y="1536113"/>
                  </a:cubicBezTo>
                  <a:cubicBezTo>
                    <a:pt x="368157" y="1536113"/>
                    <a:pt x="404509" y="1529636"/>
                    <a:pt x="438009" y="1518122"/>
                  </a:cubicBezTo>
                  <a:cubicBezTo>
                    <a:pt x="438723" y="1517762"/>
                    <a:pt x="439435" y="1517762"/>
                    <a:pt x="440148" y="1517403"/>
                  </a:cubicBezTo>
                  <a:cubicBezTo>
                    <a:pt x="565955" y="1471348"/>
                    <a:pt x="658618" y="1349734"/>
                    <a:pt x="660400" y="1191544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1190659"/>
                  </a:lnTo>
                  <a:cubicBezTo>
                    <a:pt x="1782" y="1350452"/>
                    <a:pt x="93019" y="1472068"/>
                    <a:pt x="220252" y="1517044"/>
                  </a:cubicBezTo>
                  <a:close/>
                </a:path>
              </a:pathLst>
            </a:custGeom>
            <a:solidFill>
              <a:srgbClr val="5CE1E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660400" cy="14662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44155" y="-1814814"/>
            <a:ext cx="11607916" cy="11725167"/>
            <a:chOff x="0" y="0"/>
            <a:chExt cx="6286500" cy="6350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182" y="658"/>
              <a:ext cx="6287537" cy="6350084"/>
            </a:xfrm>
            <a:custGeom>
              <a:avLst/>
              <a:gdLst/>
              <a:ahLst/>
              <a:cxnLst/>
              <a:rect r="r" b="b" t="t" l="l"/>
              <a:pathLst>
                <a:path h="6350084" w="6287537">
                  <a:moveTo>
                    <a:pt x="6267268" y="3919832"/>
                  </a:moveTo>
                  <a:cubicBezTo>
                    <a:pt x="5992948" y="4585312"/>
                    <a:pt x="5693228" y="5240632"/>
                    <a:pt x="5361758" y="5878172"/>
                  </a:cubicBezTo>
                  <a:cubicBezTo>
                    <a:pt x="5087438" y="6307432"/>
                    <a:pt x="4551498" y="6207102"/>
                    <a:pt x="4329248" y="5780382"/>
                  </a:cubicBezTo>
                  <a:cubicBezTo>
                    <a:pt x="3958408" y="6017872"/>
                    <a:pt x="3548198" y="6199482"/>
                    <a:pt x="3127828" y="6329022"/>
                  </a:cubicBezTo>
                  <a:cubicBezTo>
                    <a:pt x="2812868" y="6423002"/>
                    <a:pt x="2469968" y="6190592"/>
                    <a:pt x="2428058" y="5868012"/>
                  </a:cubicBezTo>
                  <a:cubicBezTo>
                    <a:pt x="2175328" y="6022952"/>
                    <a:pt x="1812108" y="5927702"/>
                    <a:pt x="1666058" y="5668622"/>
                  </a:cubicBezTo>
                  <a:cubicBezTo>
                    <a:pt x="1553028" y="5467962"/>
                    <a:pt x="1597478" y="5235552"/>
                    <a:pt x="1660978" y="5026002"/>
                  </a:cubicBezTo>
                  <a:cubicBezTo>
                    <a:pt x="1422218" y="5006952"/>
                    <a:pt x="1174568" y="5009492"/>
                    <a:pt x="962478" y="4882492"/>
                  </a:cubicBezTo>
                  <a:cubicBezTo>
                    <a:pt x="410028" y="4544672"/>
                    <a:pt x="563698" y="3792832"/>
                    <a:pt x="934538" y="3372462"/>
                  </a:cubicBezTo>
                  <a:cubicBezTo>
                    <a:pt x="643708" y="3264512"/>
                    <a:pt x="496388" y="2913992"/>
                    <a:pt x="618308" y="2630782"/>
                  </a:cubicBezTo>
                  <a:cubicBezTo>
                    <a:pt x="177618" y="2689202"/>
                    <a:pt x="-157662" y="2177392"/>
                    <a:pt x="77288" y="1797662"/>
                  </a:cubicBezTo>
                  <a:cubicBezTo>
                    <a:pt x="149678" y="1674472"/>
                    <a:pt x="271598" y="1579222"/>
                    <a:pt x="408758" y="1542392"/>
                  </a:cubicBezTo>
                  <a:cubicBezTo>
                    <a:pt x="1185998" y="1232512"/>
                    <a:pt x="1964508" y="923902"/>
                    <a:pt x="2741748" y="614022"/>
                  </a:cubicBezTo>
                  <a:cubicBezTo>
                    <a:pt x="3239588" y="415902"/>
                    <a:pt x="3738698" y="217782"/>
                    <a:pt x="4236538" y="19662"/>
                  </a:cubicBezTo>
                  <a:cubicBezTo>
                    <a:pt x="4378778" y="-19708"/>
                    <a:pt x="4537528" y="612"/>
                    <a:pt x="4664528" y="75542"/>
                  </a:cubicBezTo>
                  <a:cubicBezTo>
                    <a:pt x="4922338" y="226672"/>
                    <a:pt x="5020128" y="579732"/>
                    <a:pt x="4863918" y="836272"/>
                  </a:cubicBezTo>
                  <a:cubicBezTo>
                    <a:pt x="4766128" y="986132"/>
                    <a:pt x="4606108" y="1076302"/>
                    <a:pt x="4467678" y="1184252"/>
                  </a:cubicBezTo>
                  <a:cubicBezTo>
                    <a:pt x="5468438" y="1419202"/>
                    <a:pt x="5627188" y="2607922"/>
                    <a:pt x="5070928" y="3354682"/>
                  </a:cubicBezTo>
                  <a:cubicBezTo>
                    <a:pt x="5357948" y="3274672"/>
                    <a:pt x="5735138" y="3132432"/>
                    <a:pt x="6011998" y="3292452"/>
                  </a:cubicBezTo>
                  <a:cubicBezTo>
                    <a:pt x="6225358" y="3413102"/>
                    <a:pt x="6335848" y="3682342"/>
                    <a:pt x="6267268" y="3919832"/>
                  </a:cubicBezTo>
                  <a:close/>
                </a:path>
              </a:pathLst>
            </a:custGeom>
            <a:blipFill>
              <a:blip r:embed="rId2"/>
              <a:stretch>
                <a:fillRect l="0" t="-27617" r="0" b="-20719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363458" y="2226469"/>
            <a:ext cx="11018168" cy="71901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0"/>
              </a:lnSpc>
            </a:pPr>
            <a:r>
              <a:rPr lang="en-US" sz="2300" b="true">
                <a:solidFill>
                  <a:srgbClr val="1A014B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Viabilidad :</a:t>
            </a:r>
          </a:p>
          <a:p>
            <a:pPr algn="l">
              <a:lnSpc>
                <a:spcPts val="3220"/>
              </a:lnSpc>
            </a:pPr>
          </a:p>
          <a:p>
            <a:pPr algn="l">
              <a:lnSpc>
                <a:spcPts val="3220"/>
              </a:lnSpc>
            </a:pPr>
          </a:p>
          <a:p>
            <a:pPr algn="l">
              <a:lnSpc>
                <a:spcPts val="3220"/>
              </a:lnSpc>
            </a:pPr>
            <a:r>
              <a:rPr lang="en-US" sz="2300">
                <a:solidFill>
                  <a:srgbClr val="1A014B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300">
                <a:solidFill>
                  <a:srgbClr val="1A014B"/>
                </a:solidFill>
                <a:latin typeface="Open Sans"/>
                <a:ea typeface="Open Sans"/>
                <a:cs typeface="Open Sans"/>
                <a:sym typeface="Open Sans"/>
              </a:rPr>
              <a:t>Solución funcional</a:t>
            </a:r>
            <a:r>
              <a:rPr lang="en-US" sz="2300">
                <a:solidFill>
                  <a:srgbClr val="1A014B"/>
                </a:solidFill>
                <a:latin typeface="Open Sans"/>
                <a:ea typeface="Open Sans"/>
                <a:cs typeface="Open Sans"/>
                <a:sym typeface="Open Sans"/>
              </a:rPr>
              <a:t> con recepción positiva de la institución y estudiantes demostrando la viabilidad del proyecto y la solución a una problemática real.</a:t>
            </a:r>
          </a:p>
          <a:p>
            <a:pPr algn="l">
              <a:lnSpc>
                <a:spcPts val="3220"/>
              </a:lnSpc>
            </a:pPr>
          </a:p>
          <a:p>
            <a:pPr algn="l">
              <a:lnSpc>
                <a:spcPts val="3220"/>
              </a:lnSpc>
            </a:pPr>
            <a:r>
              <a:rPr lang="en-US" b="true" sz="2300">
                <a:solidFill>
                  <a:srgbClr val="1A014B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Adaptabilidad Estratégica:</a:t>
            </a:r>
          </a:p>
          <a:p>
            <a:pPr algn="l">
              <a:lnSpc>
                <a:spcPts val="3220"/>
              </a:lnSpc>
            </a:pPr>
          </a:p>
          <a:p>
            <a:pPr algn="l">
              <a:lnSpc>
                <a:spcPts val="3220"/>
              </a:lnSpc>
            </a:pPr>
          </a:p>
          <a:p>
            <a:pPr algn="l">
              <a:lnSpc>
                <a:spcPts val="3220"/>
              </a:lnSpc>
            </a:pPr>
            <a:r>
              <a:rPr lang="en-US" sz="2300">
                <a:solidFill>
                  <a:srgbClr val="1A014B"/>
                </a:solidFill>
                <a:latin typeface="Open Sans"/>
                <a:ea typeface="Open Sans"/>
                <a:cs typeface="Open Sans"/>
                <a:sym typeface="Open Sans"/>
              </a:rPr>
              <a:t> Superación de desafíos exitosa tras la migración metodológica (Ágil a Cascada) para optimizar recursos y tiempo.</a:t>
            </a:r>
          </a:p>
          <a:p>
            <a:pPr algn="l">
              <a:lnSpc>
                <a:spcPts val="3220"/>
              </a:lnSpc>
            </a:pPr>
          </a:p>
          <a:p>
            <a:pPr algn="l">
              <a:lnSpc>
                <a:spcPts val="3220"/>
              </a:lnSpc>
            </a:pPr>
            <a:r>
              <a:rPr lang="en-US" b="true" sz="2300">
                <a:solidFill>
                  <a:srgbClr val="1A014B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Consolidación Profesional: </a:t>
            </a:r>
          </a:p>
          <a:p>
            <a:pPr algn="l">
              <a:lnSpc>
                <a:spcPts val="3220"/>
              </a:lnSpc>
            </a:pPr>
          </a:p>
          <a:p>
            <a:pPr algn="l">
              <a:lnSpc>
                <a:spcPts val="3220"/>
              </a:lnSpc>
            </a:pPr>
          </a:p>
          <a:p>
            <a:pPr algn="l">
              <a:lnSpc>
                <a:spcPts val="3220"/>
              </a:lnSpc>
            </a:pPr>
            <a:r>
              <a:rPr lang="en-US" sz="2300">
                <a:solidFill>
                  <a:srgbClr val="1A014B"/>
                </a:solidFill>
                <a:latin typeface="Open Sans"/>
                <a:ea typeface="Open Sans"/>
                <a:cs typeface="Open Sans"/>
                <a:sym typeface="Open Sans"/>
              </a:rPr>
              <a:t>Aplicación práctica de competencias del perfil de egreso tales como; Desarrollo de Soluciones Tecnológicas y Gestión de Proyectos.</a:t>
            </a:r>
          </a:p>
          <a:p>
            <a:pPr algn="just">
              <a:lnSpc>
                <a:spcPts val="3220"/>
              </a:lnSpc>
            </a:pP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5729009" y="0"/>
            <a:ext cx="2558991" cy="970652"/>
          </a:xfrm>
          <a:custGeom>
            <a:avLst/>
            <a:gdLst/>
            <a:ahLst/>
            <a:cxnLst/>
            <a:rect r="r" b="b" t="t" l="l"/>
            <a:pathLst>
              <a:path h="970652" w="2558991">
                <a:moveTo>
                  <a:pt x="0" y="0"/>
                </a:moveTo>
                <a:lnTo>
                  <a:pt x="2558991" y="0"/>
                </a:lnTo>
                <a:lnTo>
                  <a:pt x="2558991" y="970652"/>
                </a:lnTo>
                <a:lnTo>
                  <a:pt x="0" y="97065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685781" y="1971533"/>
            <a:ext cx="1002892" cy="1002892"/>
          </a:xfrm>
          <a:custGeom>
            <a:avLst/>
            <a:gdLst/>
            <a:ahLst/>
            <a:cxnLst/>
            <a:rect r="r" b="b" t="t" l="l"/>
            <a:pathLst>
              <a:path h="1002892" w="1002892">
                <a:moveTo>
                  <a:pt x="0" y="0"/>
                </a:moveTo>
                <a:lnTo>
                  <a:pt x="1002892" y="0"/>
                </a:lnTo>
                <a:lnTo>
                  <a:pt x="1002892" y="1002892"/>
                </a:lnTo>
                <a:lnTo>
                  <a:pt x="0" y="10028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4603546" y="4436392"/>
            <a:ext cx="1095730" cy="1095730"/>
          </a:xfrm>
          <a:custGeom>
            <a:avLst/>
            <a:gdLst/>
            <a:ahLst/>
            <a:cxnLst/>
            <a:rect r="r" b="b" t="t" l="l"/>
            <a:pathLst>
              <a:path h="1095730" w="1095730">
                <a:moveTo>
                  <a:pt x="0" y="0"/>
                </a:moveTo>
                <a:lnTo>
                  <a:pt x="1095730" y="0"/>
                </a:lnTo>
                <a:lnTo>
                  <a:pt x="1095730" y="1095731"/>
                </a:lnTo>
                <a:lnTo>
                  <a:pt x="0" y="109573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4603546" y="6990273"/>
            <a:ext cx="1431702" cy="1054254"/>
          </a:xfrm>
          <a:custGeom>
            <a:avLst/>
            <a:gdLst/>
            <a:ahLst/>
            <a:cxnLst/>
            <a:rect r="r" b="b" t="t" l="l"/>
            <a:pathLst>
              <a:path h="1054254" w="1431702">
                <a:moveTo>
                  <a:pt x="0" y="0"/>
                </a:moveTo>
                <a:lnTo>
                  <a:pt x="1431703" y="0"/>
                </a:lnTo>
                <a:lnTo>
                  <a:pt x="1431703" y="1054254"/>
                </a:lnTo>
                <a:lnTo>
                  <a:pt x="0" y="105425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711670" y="734101"/>
            <a:ext cx="9215455" cy="549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50"/>
              </a:lnSpc>
            </a:pPr>
            <a:r>
              <a:rPr lang="en-US" sz="5000" spc="-355">
                <a:solidFill>
                  <a:srgbClr val="1A014B"/>
                </a:solidFill>
                <a:latin typeface="Archive"/>
                <a:ea typeface="Archive"/>
                <a:cs typeface="Archive"/>
                <a:sym typeface="Archive"/>
              </a:rPr>
              <a:t>CONCLUSIÓN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-5400000">
            <a:off x="3511389" y="-2918340"/>
            <a:ext cx="871302" cy="7894081"/>
            <a:chOff x="0" y="0"/>
            <a:chExt cx="660400" cy="598328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60400" cy="5983288"/>
            </a:xfrm>
            <a:custGeom>
              <a:avLst/>
              <a:gdLst/>
              <a:ahLst/>
              <a:cxnLst/>
              <a:rect r="r" b="b" t="t" l="l"/>
              <a:pathLst>
                <a:path h="5983288" w="660400">
                  <a:moveTo>
                    <a:pt x="220252" y="5964219"/>
                  </a:moveTo>
                  <a:cubicBezTo>
                    <a:pt x="254109" y="5975733"/>
                    <a:pt x="292600" y="5983288"/>
                    <a:pt x="330378" y="5983288"/>
                  </a:cubicBezTo>
                  <a:cubicBezTo>
                    <a:pt x="368157" y="5983288"/>
                    <a:pt x="404509" y="5976811"/>
                    <a:pt x="438009" y="5965297"/>
                  </a:cubicBezTo>
                  <a:cubicBezTo>
                    <a:pt x="438723" y="5964938"/>
                    <a:pt x="439435" y="5964938"/>
                    <a:pt x="440148" y="5964578"/>
                  </a:cubicBezTo>
                  <a:cubicBezTo>
                    <a:pt x="565955" y="5918523"/>
                    <a:pt x="658618" y="5796909"/>
                    <a:pt x="660400" y="5539935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5535823"/>
                  </a:lnTo>
                  <a:cubicBezTo>
                    <a:pt x="1782" y="5797628"/>
                    <a:pt x="93019" y="5919243"/>
                    <a:pt x="220252" y="5964219"/>
                  </a:cubicBezTo>
                  <a:close/>
                </a:path>
              </a:pathLst>
            </a:custGeom>
            <a:solidFill>
              <a:srgbClr val="5CE1E6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660400" cy="59134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290230" y="588328"/>
            <a:ext cx="7894081" cy="795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80"/>
              </a:lnSpc>
            </a:pPr>
            <a:r>
              <a:rPr lang="en-US" sz="470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Video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5729009" y="0"/>
            <a:ext cx="2558991" cy="970652"/>
          </a:xfrm>
          <a:custGeom>
            <a:avLst/>
            <a:gdLst/>
            <a:ahLst/>
            <a:cxnLst/>
            <a:rect r="r" b="b" t="t" l="l"/>
            <a:pathLst>
              <a:path h="970652" w="2558991">
                <a:moveTo>
                  <a:pt x="0" y="0"/>
                </a:moveTo>
                <a:lnTo>
                  <a:pt x="2558991" y="0"/>
                </a:lnTo>
                <a:lnTo>
                  <a:pt x="2558991" y="970652"/>
                </a:lnTo>
                <a:lnTo>
                  <a:pt x="0" y="97065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-1657652">
            <a:off x="9753717" y="1245032"/>
            <a:ext cx="5962161" cy="6860228"/>
          </a:xfrm>
          <a:custGeom>
            <a:avLst/>
            <a:gdLst/>
            <a:ahLst/>
            <a:cxnLst/>
            <a:rect r="r" b="b" t="t" l="l"/>
            <a:pathLst>
              <a:path h="6860228" w="5962161">
                <a:moveTo>
                  <a:pt x="0" y="6860227"/>
                </a:moveTo>
                <a:lnTo>
                  <a:pt x="5962161" y="6860227"/>
                </a:lnTo>
                <a:lnTo>
                  <a:pt x="5962161" y="0"/>
                </a:lnTo>
                <a:lnTo>
                  <a:pt x="0" y="0"/>
                </a:lnTo>
                <a:lnTo>
                  <a:pt x="0" y="6860227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0502583">
            <a:off x="-4378735" y="-130161"/>
            <a:ext cx="9391498" cy="10806117"/>
          </a:xfrm>
          <a:custGeom>
            <a:avLst/>
            <a:gdLst/>
            <a:ahLst/>
            <a:cxnLst/>
            <a:rect r="r" b="b" t="t" l="l"/>
            <a:pathLst>
              <a:path h="10806117" w="9391498">
                <a:moveTo>
                  <a:pt x="0" y="0"/>
                </a:moveTo>
                <a:lnTo>
                  <a:pt x="9391498" y="0"/>
                </a:lnTo>
                <a:lnTo>
                  <a:pt x="9391498" y="10806117"/>
                </a:lnTo>
                <a:lnTo>
                  <a:pt x="0" y="1080611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9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6530813" y="4091789"/>
            <a:ext cx="10728487" cy="1589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1000"/>
              </a:lnSpc>
            </a:pPr>
            <a:r>
              <a:rPr lang="en-US" sz="14286" spc="171">
                <a:solidFill>
                  <a:srgbClr val="1A014B"/>
                </a:solidFill>
                <a:latin typeface="Archive"/>
                <a:ea typeface="Archive"/>
                <a:cs typeface="Archive"/>
                <a:sym typeface="Archive"/>
              </a:rPr>
              <a:t>GRACIAS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530813" y="5351288"/>
            <a:ext cx="10728487" cy="14249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1759"/>
              </a:lnSpc>
            </a:pPr>
            <a:r>
              <a:rPr lang="en-US" sz="8399" spc="-797">
                <a:solidFill>
                  <a:srgbClr val="1A014B"/>
                </a:solidFill>
                <a:latin typeface="Archive"/>
                <a:ea typeface="Archive"/>
                <a:cs typeface="Archive"/>
                <a:sym typeface="Archive"/>
              </a:rPr>
              <a:t>POR SU ATENCIÓN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534016" y="896189"/>
            <a:ext cx="871302" cy="2026678"/>
            <a:chOff x="0" y="0"/>
            <a:chExt cx="660400" cy="153611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60400" cy="1536113"/>
            </a:xfrm>
            <a:custGeom>
              <a:avLst/>
              <a:gdLst/>
              <a:ahLst/>
              <a:cxnLst/>
              <a:rect r="r" b="b" t="t" l="l"/>
              <a:pathLst>
                <a:path h="1536113" w="660400">
                  <a:moveTo>
                    <a:pt x="220252" y="1517044"/>
                  </a:moveTo>
                  <a:cubicBezTo>
                    <a:pt x="254109" y="1528557"/>
                    <a:pt x="292600" y="1536113"/>
                    <a:pt x="330378" y="1536113"/>
                  </a:cubicBezTo>
                  <a:cubicBezTo>
                    <a:pt x="368157" y="1536113"/>
                    <a:pt x="404509" y="1529636"/>
                    <a:pt x="438009" y="1518122"/>
                  </a:cubicBezTo>
                  <a:cubicBezTo>
                    <a:pt x="438723" y="1517762"/>
                    <a:pt x="439435" y="1517762"/>
                    <a:pt x="440148" y="1517403"/>
                  </a:cubicBezTo>
                  <a:cubicBezTo>
                    <a:pt x="565955" y="1471348"/>
                    <a:pt x="658618" y="1349734"/>
                    <a:pt x="660400" y="1191544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1190659"/>
                  </a:lnTo>
                  <a:cubicBezTo>
                    <a:pt x="1782" y="1350452"/>
                    <a:pt x="93019" y="1472068"/>
                    <a:pt x="220252" y="1517044"/>
                  </a:cubicBezTo>
                  <a:close/>
                </a:path>
              </a:pathLst>
            </a:custGeom>
            <a:solidFill>
              <a:srgbClr val="5CE1E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660400" cy="14662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778801" y="-1830989"/>
            <a:ext cx="11607916" cy="11725167"/>
            <a:chOff x="0" y="0"/>
            <a:chExt cx="6286500" cy="6350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182" y="658"/>
              <a:ext cx="6287537" cy="6350084"/>
            </a:xfrm>
            <a:custGeom>
              <a:avLst/>
              <a:gdLst/>
              <a:ahLst/>
              <a:cxnLst/>
              <a:rect r="r" b="b" t="t" l="l"/>
              <a:pathLst>
                <a:path h="6350084" w="6287537">
                  <a:moveTo>
                    <a:pt x="6267268" y="3919832"/>
                  </a:moveTo>
                  <a:cubicBezTo>
                    <a:pt x="5992948" y="4585312"/>
                    <a:pt x="5693228" y="5240632"/>
                    <a:pt x="5361758" y="5878172"/>
                  </a:cubicBezTo>
                  <a:cubicBezTo>
                    <a:pt x="5087438" y="6307432"/>
                    <a:pt x="4551498" y="6207102"/>
                    <a:pt x="4329248" y="5780382"/>
                  </a:cubicBezTo>
                  <a:cubicBezTo>
                    <a:pt x="3958408" y="6017872"/>
                    <a:pt x="3548198" y="6199482"/>
                    <a:pt x="3127828" y="6329022"/>
                  </a:cubicBezTo>
                  <a:cubicBezTo>
                    <a:pt x="2812868" y="6423002"/>
                    <a:pt x="2469968" y="6190592"/>
                    <a:pt x="2428058" y="5868012"/>
                  </a:cubicBezTo>
                  <a:cubicBezTo>
                    <a:pt x="2175328" y="6022952"/>
                    <a:pt x="1812108" y="5927702"/>
                    <a:pt x="1666058" y="5668622"/>
                  </a:cubicBezTo>
                  <a:cubicBezTo>
                    <a:pt x="1553028" y="5467962"/>
                    <a:pt x="1597478" y="5235552"/>
                    <a:pt x="1660978" y="5026002"/>
                  </a:cubicBezTo>
                  <a:cubicBezTo>
                    <a:pt x="1422218" y="5006952"/>
                    <a:pt x="1174568" y="5009492"/>
                    <a:pt x="962478" y="4882492"/>
                  </a:cubicBezTo>
                  <a:cubicBezTo>
                    <a:pt x="410028" y="4544672"/>
                    <a:pt x="563698" y="3792832"/>
                    <a:pt x="934538" y="3372462"/>
                  </a:cubicBezTo>
                  <a:cubicBezTo>
                    <a:pt x="643708" y="3264512"/>
                    <a:pt x="496388" y="2913992"/>
                    <a:pt x="618308" y="2630782"/>
                  </a:cubicBezTo>
                  <a:cubicBezTo>
                    <a:pt x="177618" y="2689202"/>
                    <a:pt x="-157662" y="2177392"/>
                    <a:pt x="77288" y="1797662"/>
                  </a:cubicBezTo>
                  <a:cubicBezTo>
                    <a:pt x="149678" y="1674472"/>
                    <a:pt x="271598" y="1579222"/>
                    <a:pt x="408758" y="1542392"/>
                  </a:cubicBezTo>
                  <a:cubicBezTo>
                    <a:pt x="1185998" y="1232512"/>
                    <a:pt x="1964508" y="923902"/>
                    <a:pt x="2741748" y="614022"/>
                  </a:cubicBezTo>
                  <a:cubicBezTo>
                    <a:pt x="3239588" y="415902"/>
                    <a:pt x="3738698" y="217782"/>
                    <a:pt x="4236538" y="19662"/>
                  </a:cubicBezTo>
                  <a:cubicBezTo>
                    <a:pt x="4378778" y="-19708"/>
                    <a:pt x="4537528" y="612"/>
                    <a:pt x="4664528" y="75542"/>
                  </a:cubicBezTo>
                  <a:cubicBezTo>
                    <a:pt x="4922338" y="226672"/>
                    <a:pt x="5020128" y="579732"/>
                    <a:pt x="4863918" y="836272"/>
                  </a:cubicBezTo>
                  <a:cubicBezTo>
                    <a:pt x="4766128" y="986132"/>
                    <a:pt x="4606108" y="1076302"/>
                    <a:pt x="4467678" y="1184252"/>
                  </a:cubicBezTo>
                  <a:cubicBezTo>
                    <a:pt x="5468438" y="1419202"/>
                    <a:pt x="5627188" y="2607922"/>
                    <a:pt x="5070928" y="3354682"/>
                  </a:cubicBezTo>
                  <a:cubicBezTo>
                    <a:pt x="5357948" y="3274672"/>
                    <a:pt x="5735138" y="3132432"/>
                    <a:pt x="6011998" y="3292452"/>
                  </a:cubicBezTo>
                  <a:cubicBezTo>
                    <a:pt x="6225358" y="3413102"/>
                    <a:pt x="6335848" y="3682342"/>
                    <a:pt x="6267268" y="3919832"/>
                  </a:cubicBezTo>
                  <a:close/>
                </a:path>
              </a:pathLst>
            </a:custGeom>
            <a:blipFill>
              <a:blip r:embed="rId2"/>
              <a:stretch>
                <a:fillRect l="-32199" t="0" r="-19103" b="0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1028700" y="1739665"/>
            <a:ext cx="10728487" cy="549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50"/>
              </a:lnSpc>
            </a:pPr>
            <a:r>
              <a:rPr lang="en-US" sz="5000" spc="-355">
                <a:solidFill>
                  <a:srgbClr val="1A014B"/>
                </a:solidFill>
                <a:latin typeface="Archive"/>
                <a:ea typeface="Archive"/>
                <a:cs typeface="Archive"/>
                <a:sym typeface="Archive"/>
              </a:rPr>
              <a:t>ÍNDICE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3228975"/>
            <a:ext cx="7481389" cy="37433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5" indent="-323852" lvl="1">
              <a:lnSpc>
                <a:spcPts val="4200"/>
              </a:lnSpc>
              <a:buFont typeface="Arial"/>
              <a:buChar char="•"/>
            </a:pPr>
            <a:r>
              <a:rPr lang="en-US" b="true" sz="3000">
                <a:solidFill>
                  <a:srgbClr val="1A014B"/>
                </a:solidFill>
                <a:latin typeface="Poppins Bold"/>
                <a:ea typeface="Poppins Bold"/>
                <a:cs typeface="Poppins Bold"/>
                <a:sym typeface="Poppins Bold"/>
              </a:rPr>
              <a:t>introducción</a:t>
            </a:r>
          </a:p>
          <a:p>
            <a:pPr algn="l" marL="647705" indent="-323852" lvl="1">
              <a:lnSpc>
                <a:spcPts val="4200"/>
              </a:lnSpc>
              <a:buFont typeface="Arial"/>
              <a:buChar char="•"/>
            </a:pPr>
            <a:r>
              <a:rPr lang="en-US" b="true" sz="3000">
                <a:solidFill>
                  <a:srgbClr val="1A014B"/>
                </a:solidFill>
                <a:latin typeface="Poppins Bold"/>
                <a:ea typeface="Poppins Bold"/>
                <a:cs typeface="Poppins Bold"/>
                <a:sym typeface="Poppins Bold"/>
              </a:rPr>
              <a:t>Contexto</a:t>
            </a:r>
          </a:p>
          <a:p>
            <a:pPr algn="l" marL="647705" indent="-323852" lvl="1">
              <a:lnSpc>
                <a:spcPts val="4200"/>
              </a:lnSpc>
              <a:buFont typeface="Arial"/>
              <a:buChar char="•"/>
            </a:pPr>
            <a:r>
              <a:rPr lang="en-US" b="true" sz="3000">
                <a:solidFill>
                  <a:srgbClr val="1A014B"/>
                </a:solidFill>
                <a:latin typeface="Poppins Bold"/>
                <a:ea typeface="Poppins Bold"/>
                <a:cs typeface="Poppins Bold"/>
                <a:sym typeface="Poppins Bold"/>
              </a:rPr>
              <a:t>Objetivos</a:t>
            </a:r>
          </a:p>
          <a:p>
            <a:pPr algn="l" marL="647705" indent="-323852" lvl="1">
              <a:lnSpc>
                <a:spcPts val="4200"/>
              </a:lnSpc>
              <a:buFont typeface="Arial"/>
              <a:buChar char="•"/>
            </a:pPr>
            <a:r>
              <a:rPr lang="en-US" b="true" sz="3000">
                <a:solidFill>
                  <a:srgbClr val="1A014B"/>
                </a:solidFill>
                <a:latin typeface="Poppins Bold"/>
                <a:ea typeface="Poppins Bold"/>
                <a:cs typeface="Poppins Bold"/>
                <a:sym typeface="Poppins Bold"/>
              </a:rPr>
              <a:t>Arquitectura</a:t>
            </a:r>
          </a:p>
          <a:p>
            <a:pPr algn="l" marL="647705" indent="-323852" lvl="1">
              <a:lnSpc>
                <a:spcPts val="4200"/>
              </a:lnSpc>
              <a:buFont typeface="Arial"/>
              <a:buChar char="•"/>
            </a:pPr>
            <a:r>
              <a:rPr lang="en-US" b="true" sz="3000">
                <a:solidFill>
                  <a:srgbClr val="1A014B"/>
                </a:solidFill>
                <a:latin typeface="Poppins Bold"/>
                <a:ea typeface="Poppins Bold"/>
                <a:cs typeface="Poppins Bold"/>
                <a:sym typeface="Poppins Bold"/>
              </a:rPr>
              <a:t>Metodología</a:t>
            </a:r>
          </a:p>
          <a:p>
            <a:pPr algn="l" marL="647705" indent="-323852" lvl="1">
              <a:lnSpc>
                <a:spcPts val="4200"/>
              </a:lnSpc>
              <a:buFont typeface="Arial"/>
              <a:buChar char="•"/>
            </a:pPr>
            <a:r>
              <a:rPr lang="en-US" b="true" sz="3000">
                <a:solidFill>
                  <a:srgbClr val="1A014B"/>
                </a:solidFill>
                <a:latin typeface="Poppins Bold"/>
                <a:ea typeface="Poppins Bold"/>
                <a:cs typeface="Poppins Bold"/>
                <a:sym typeface="Poppins Bold"/>
              </a:rPr>
              <a:t>Plan de negocio</a:t>
            </a:r>
          </a:p>
          <a:p>
            <a:pPr algn="l" marL="647705" indent="-323852" lvl="1">
              <a:lnSpc>
                <a:spcPts val="4200"/>
              </a:lnSpc>
              <a:buFont typeface="Arial"/>
              <a:buChar char="•"/>
            </a:pPr>
            <a:r>
              <a:rPr lang="en-US" b="true" sz="3000">
                <a:solidFill>
                  <a:srgbClr val="1A014B"/>
                </a:solidFill>
                <a:latin typeface="Poppins Bold"/>
                <a:ea typeface="Poppins Bold"/>
                <a:cs typeface="Poppins Bold"/>
                <a:sym typeface="Poppins Bold"/>
              </a:rPr>
              <a:t>Conclusión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5729009" y="0"/>
            <a:ext cx="2558991" cy="970652"/>
          </a:xfrm>
          <a:custGeom>
            <a:avLst/>
            <a:gdLst/>
            <a:ahLst/>
            <a:cxnLst/>
            <a:rect r="r" b="b" t="t" l="l"/>
            <a:pathLst>
              <a:path h="970652" w="2558991">
                <a:moveTo>
                  <a:pt x="0" y="0"/>
                </a:moveTo>
                <a:lnTo>
                  <a:pt x="2558991" y="0"/>
                </a:lnTo>
                <a:lnTo>
                  <a:pt x="2558991" y="970652"/>
                </a:lnTo>
                <a:lnTo>
                  <a:pt x="0" y="97065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382116" y="2971800"/>
            <a:ext cx="11523769" cy="3829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3000">
                <a:solidFill>
                  <a:srgbClr val="1A014B"/>
                </a:solidFill>
                <a:latin typeface="Poppins Light"/>
                <a:ea typeface="Poppins Light"/>
                <a:cs typeface="Poppins Light"/>
                <a:sym typeface="Poppins Light"/>
              </a:rPr>
              <a:t>Actualmente, el proceso de inscripción y toma de asignaturas en el Instituto Profesional puede ser lento y generar dudas entre los estudiantes, especialmente cuando existen problemas de cupos, cambios de sección o consultas administrativas. Esto provoca sobrecarga en las plataformas institucionales y en el personal encargado de soporte.</a:t>
            </a:r>
          </a:p>
          <a:p>
            <a:pPr algn="l">
              <a:lnSpc>
                <a:spcPts val="3750"/>
              </a:lnSpc>
            </a:pP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5714380" y="6676878"/>
            <a:ext cx="3089841" cy="4114800"/>
          </a:xfrm>
          <a:custGeom>
            <a:avLst/>
            <a:gdLst/>
            <a:ahLst/>
            <a:cxnLst/>
            <a:rect r="r" b="b" t="t" l="l"/>
            <a:pathLst>
              <a:path h="4114800" w="3089841">
                <a:moveTo>
                  <a:pt x="0" y="0"/>
                </a:moveTo>
                <a:lnTo>
                  <a:pt x="3089840" y="0"/>
                </a:lnTo>
                <a:lnTo>
                  <a:pt x="308984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516220" y="-634076"/>
            <a:ext cx="3089841" cy="4114800"/>
          </a:xfrm>
          <a:custGeom>
            <a:avLst/>
            <a:gdLst/>
            <a:ahLst/>
            <a:cxnLst/>
            <a:rect r="r" b="b" t="t" l="l"/>
            <a:pathLst>
              <a:path h="4114800" w="3089841">
                <a:moveTo>
                  <a:pt x="0" y="0"/>
                </a:moveTo>
                <a:lnTo>
                  <a:pt x="3089840" y="0"/>
                </a:lnTo>
                <a:lnTo>
                  <a:pt x="308984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40163" y="5374346"/>
            <a:ext cx="777073" cy="791463"/>
          </a:xfrm>
          <a:custGeom>
            <a:avLst/>
            <a:gdLst/>
            <a:ahLst/>
            <a:cxnLst/>
            <a:rect r="r" b="b" t="t" l="l"/>
            <a:pathLst>
              <a:path h="791463" w="777073">
                <a:moveTo>
                  <a:pt x="0" y="0"/>
                </a:moveTo>
                <a:lnTo>
                  <a:pt x="777074" y="0"/>
                </a:lnTo>
                <a:lnTo>
                  <a:pt x="777074" y="791463"/>
                </a:lnTo>
                <a:lnTo>
                  <a:pt x="0" y="79146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1270374">
            <a:off x="9911717" y="1572098"/>
            <a:ext cx="8954195" cy="1331936"/>
          </a:xfrm>
          <a:custGeom>
            <a:avLst/>
            <a:gdLst/>
            <a:ahLst/>
            <a:cxnLst/>
            <a:rect r="r" b="b" t="t" l="l"/>
            <a:pathLst>
              <a:path h="1331936" w="8954195">
                <a:moveTo>
                  <a:pt x="0" y="0"/>
                </a:moveTo>
                <a:lnTo>
                  <a:pt x="8954194" y="0"/>
                </a:lnTo>
                <a:lnTo>
                  <a:pt x="8954194" y="1331936"/>
                </a:lnTo>
                <a:lnTo>
                  <a:pt x="0" y="133193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746510">
            <a:off x="34602" y="7885661"/>
            <a:ext cx="9244594" cy="1328910"/>
          </a:xfrm>
          <a:custGeom>
            <a:avLst/>
            <a:gdLst/>
            <a:ahLst/>
            <a:cxnLst/>
            <a:rect r="r" b="b" t="t" l="l"/>
            <a:pathLst>
              <a:path h="1328910" w="9244594">
                <a:moveTo>
                  <a:pt x="0" y="0"/>
                </a:moveTo>
                <a:lnTo>
                  <a:pt x="9244594" y="0"/>
                </a:lnTo>
                <a:lnTo>
                  <a:pt x="9244594" y="1328911"/>
                </a:lnTo>
                <a:lnTo>
                  <a:pt x="0" y="132891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657853" y="7524750"/>
            <a:ext cx="1515297" cy="2863963"/>
          </a:xfrm>
          <a:custGeom>
            <a:avLst/>
            <a:gdLst/>
            <a:ahLst/>
            <a:cxnLst/>
            <a:rect r="r" b="b" t="t" l="l"/>
            <a:pathLst>
              <a:path h="2863963" w="1515297">
                <a:moveTo>
                  <a:pt x="0" y="0"/>
                </a:moveTo>
                <a:lnTo>
                  <a:pt x="1515297" y="0"/>
                </a:lnTo>
                <a:lnTo>
                  <a:pt x="1515297" y="2863963"/>
                </a:lnTo>
                <a:lnTo>
                  <a:pt x="0" y="286396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3382116" y="1739665"/>
            <a:ext cx="11523769" cy="549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50"/>
              </a:lnSpc>
            </a:pPr>
            <a:r>
              <a:rPr lang="en-US" sz="5000" spc="-355">
                <a:solidFill>
                  <a:srgbClr val="1A014B"/>
                </a:solidFill>
                <a:latin typeface="Archive"/>
                <a:ea typeface="Archive"/>
                <a:cs typeface="Archive"/>
                <a:sym typeface="Archive"/>
              </a:rPr>
              <a:t>CONTEXTO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5729009" y="0"/>
            <a:ext cx="2558991" cy="970652"/>
          </a:xfrm>
          <a:custGeom>
            <a:avLst/>
            <a:gdLst/>
            <a:ahLst/>
            <a:cxnLst/>
            <a:rect r="r" b="b" t="t" l="l"/>
            <a:pathLst>
              <a:path h="970652" w="2558991">
                <a:moveTo>
                  <a:pt x="0" y="0"/>
                </a:moveTo>
                <a:lnTo>
                  <a:pt x="2558991" y="0"/>
                </a:lnTo>
                <a:lnTo>
                  <a:pt x="2558991" y="970652"/>
                </a:lnTo>
                <a:lnTo>
                  <a:pt x="0" y="97065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678408" y="2121218"/>
            <a:ext cx="12931185" cy="6186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49"/>
              </a:lnSpc>
            </a:pPr>
            <a:r>
              <a:rPr lang="en-US" sz="2199">
                <a:solidFill>
                  <a:srgbClr val="1A014B"/>
                </a:solidFill>
                <a:latin typeface="Poppins Light"/>
                <a:ea typeface="Poppins Light"/>
                <a:cs typeface="Poppins Light"/>
                <a:sym typeface="Poppins Light"/>
              </a:rPr>
              <a:t>Problemática Actual en Duoc UC</a:t>
            </a:r>
          </a:p>
          <a:p>
            <a:pPr algn="l">
              <a:lnSpc>
                <a:spcPts val="2749"/>
              </a:lnSpc>
            </a:pPr>
          </a:p>
          <a:p>
            <a:pPr algn="l">
              <a:lnSpc>
                <a:spcPts val="2749"/>
              </a:lnSpc>
            </a:pPr>
            <a:r>
              <a:rPr lang="en-US" sz="2199">
                <a:solidFill>
                  <a:srgbClr val="1A014B"/>
                </a:solidFill>
                <a:latin typeface="Poppins Light"/>
                <a:ea typeface="Poppins Light"/>
                <a:cs typeface="Poppins Light"/>
                <a:sym typeface="Poppins Light"/>
              </a:rPr>
              <a:t>Desafíos para Estudiantes:</a:t>
            </a:r>
          </a:p>
          <a:p>
            <a:pPr algn="l">
              <a:lnSpc>
                <a:spcPts val="2749"/>
              </a:lnSpc>
            </a:pPr>
          </a:p>
          <a:p>
            <a:pPr algn="l" marL="474979" indent="-237490" lvl="1">
              <a:lnSpc>
                <a:spcPts val="2749"/>
              </a:lnSpc>
              <a:buFont typeface="Arial"/>
              <a:buChar char="•"/>
            </a:pPr>
            <a:r>
              <a:rPr lang="en-US" sz="2199">
                <a:solidFill>
                  <a:srgbClr val="1A014B"/>
                </a:solidFill>
                <a:latin typeface="Poppins Light"/>
                <a:ea typeface="Poppins Light"/>
                <a:cs typeface="Poppins Light"/>
                <a:sym typeface="Poppins Light"/>
              </a:rPr>
              <a:t>Proceso lento y poco intuitivo: La plataforma de toma de ramos es confusa, generando pérdida de tiempo y errores durante la inscripción</a:t>
            </a:r>
          </a:p>
          <a:p>
            <a:pPr algn="l" marL="474979" indent="-237490" lvl="1">
              <a:lnSpc>
                <a:spcPts val="2749"/>
              </a:lnSpc>
              <a:buFont typeface="Arial"/>
              <a:buChar char="•"/>
            </a:pPr>
            <a:r>
              <a:rPr lang="en-US" sz="2199">
                <a:solidFill>
                  <a:srgbClr val="1A014B"/>
                </a:solidFill>
                <a:latin typeface="Poppins Light"/>
                <a:ea typeface="Poppins Light"/>
                <a:cs typeface="Poppins Light"/>
                <a:sym typeface="Poppins Light"/>
              </a:rPr>
              <a:t>Chatbot limitado: Solo responde preguntas básicas. No entrega información precisa sobre reglamento, notas, asistencia o prerequisitos</a:t>
            </a:r>
          </a:p>
          <a:p>
            <a:pPr algn="l">
              <a:lnSpc>
                <a:spcPts val="2749"/>
              </a:lnSpc>
            </a:pPr>
          </a:p>
          <a:p>
            <a:pPr algn="l">
              <a:lnSpc>
                <a:spcPts val="2749"/>
              </a:lnSpc>
            </a:pPr>
            <a:r>
              <a:rPr lang="en-US" sz="2199">
                <a:solidFill>
                  <a:srgbClr val="1A014B"/>
                </a:solidFill>
                <a:latin typeface="Poppins Light"/>
                <a:ea typeface="Poppins Light"/>
                <a:cs typeface="Poppins Light"/>
                <a:sym typeface="Poppins Light"/>
              </a:rPr>
              <a:t>Desafíos para Personal Administrativo:</a:t>
            </a:r>
          </a:p>
          <a:p>
            <a:pPr algn="l">
              <a:lnSpc>
                <a:spcPts val="2749"/>
              </a:lnSpc>
            </a:pPr>
          </a:p>
          <a:p>
            <a:pPr algn="l" marL="474979" indent="-237490" lvl="1">
              <a:lnSpc>
                <a:spcPts val="2749"/>
              </a:lnSpc>
              <a:buFont typeface="Arial"/>
              <a:buChar char="•"/>
            </a:pPr>
            <a:r>
              <a:rPr lang="en-US" sz="2199">
                <a:solidFill>
                  <a:srgbClr val="1A014B"/>
                </a:solidFill>
                <a:latin typeface="Poppins Light"/>
                <a:ea typeface="Poppins Light"/>
                <a:cs typeface="Poppins Light"/>
                <a:sym typeface="Poppins Light"/>
              </a:rPr>
              <a:t>Sobrecarga de consultas repetitivas: 40-60% del tiempo se dedica a responder las mismas preguntas básicas</a:t>
            </a:r>
          </a:p>
          <a:p>
            <a:pPr algn="l" marL="474979" indent="-237490" lvl="1">
              <a:lnSpc>
                <a:spcPts val="2749"/>
              </a:lnSpc>
              <a:buFont typeface="Arial"/>
              <a:buChar char="•"/>
            </a:pPr>
            <a:r>
              <a:rPr lang="en-US" sz="2199">
                <a:solidFill>
                  <a:srgbClr val="1A014B"/>
                </a:solidFill>
                <a:latin typeface="Poppins Light"/>
                <a:ea typeface="Poppins Light"/>
                <a:cs typeface="Poppins Light"/>
                <a:sym typeface="Poppins Light"/>
              </a:rPr>
              <a:t>Atención limitada: No hay soporte fuera del horario laboral para estudiantes de jornada vespertina</a:t>
            </a:r>
          </a:p>
          <a:p>
            <a:pPr algn="l">
              <a:lnSpc>
                <a:spcPts val="2749"/>
              </a:lnSpc>
            </a:pPr>
            <a:r>
              <a:rPr lang="en-US" sz="2199">
                <a:solidFill>
                  <a:srgbClr val="1A014B"/>
                </a:solidFill>
                <a:latin typeface="Poppins Light"/>
                <a:ea typeface="Poppins Light"/>
                <a:cs typeface="Poppins Light"/>
                <a:sym typeface="Poppins Light"/>
              </a:rPr>
              <a:t>Impacto: Frustración estudiantil, ineficiencia operativa y saturación administrativa que afectan la calidad del servicio educativo.</a:t>
            </a:r>
          </a:p>
          <a:p>
            <a:pPr algn="l">
              <a:lnSpc>
                <a:spcPts val="2749"/>
              </a:lnSpc>
            </a:pP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5714380" y="6676878"/>
            <a:ext cx="3089841" cy="4114800"/>
          </a:xfrm>
          <a:custGeom>
            <a:avLst/>
            <a:gdLst/>
            <a:ahLst/>
            <a:cxnLst/>
            <a:rect r="r" b="b" t="t" l="l"/>
            <a:pathLst>
              <a:path h="4114800" w="3089841">
                <a:moveTo>
                  <a:pt x="0" y="0"/>
                </a:moveTo>
                <a:lnTo>
                  <a:pt x="3089840" y="0"/>
                </a:lnTo>
                <a:lnTo>
                  <a:pt x="308984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516220" y="-634076"/>
            <a:ext cx="3089841" cy="4114800"/>
          </a:xfrm>
          <a:custGeom>
            <a:avLst/>
            <a:gdLst/>
            <a:ahLst/>
            <a:cxnLst/>
            <a:rect r="r" b="b" t="t" l="l"/>
            <a:pathLst>
              <a:path h="4114800" w="3089841">
                <a:moveTo>
                  <a:pt x="0" y="0"/>
                </a:moveTo>
                <a:lnTo>
                  <a:pt x="3089840" y="0"/>
                </a:lnTo>
                <a:lnTo>
                  <a:pt x="308984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455548" y="1423324"/>
            <a:ext cx="2832452" cy="2602315"/>
          </a:xfrm>
          <a:custGeom>
            <a:avLst/>
            <a:gdLst/>
            <a:ahLst/>
            <a:cxnLst/>
            <a:rect r="r" b="b" t="t" l="l"/>
            <a:pathLst>
              <a:path h="2602315" w="2832452">
                <a:moveTo>
                  <a:pt x="0" y="0"/>
                </a:moveTo>
                <a:lnTo>
                  <a:pt x="2832452" y="0"/>
                </a:lnTo>
                <a:lnTo>
                  <a:pt x="2832452" y="2602315"/>
                </a:lnTo>
                <a:lnTo>
                  <a:pt x="0" y="260231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1380" y="7947692"/>
            <a:ext cx="2982773" cy="2453331"/>
          </a:xfrm>
          <a:custGeom>
            <a:avLst/>
            <a:gdLst/>
            <a:ahLst/>
            <a:cxnLst/>
            <a:rect r="r" b="b" t="t" l="l"/>
            <a:pathLst>
              <a:path h="2453331" w="2982773">
                <a:moveTo>
                  <a:pt x="0" y="0"/>
                </a:moveTo>
                <a:lnTo>
                  <a:pt x="2982773" y="0"/>
                </a:lnTo>
                <a:lnTo>
                  <a:pt x="2982773" y="2453330"/>
                </a:lnTo>
                <a:lnTo>
                  <a:pt x="0" y="245333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054153" y="722982"/>
            <a:ext cx="11523769" cy="549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50"/>
              </a:lnSpc>
            </a:pPr>
            <a:r>
              <a:rPr lang="en-US" sz="5000" spc="-355">
                <a:solidFill>
                  <a:srgbClr val="1A014B"/>
                </a:solidFill>
                <a:latin typeface="Archive"/>
                <a:ea typeface="Archive"/>
                <a:cs typeface="Archive"/>
                <a:sym typeface="Archive"/>
              </a:rPr>
              <a:t>PROBLEMÁTICA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5729009" y="0"/>
            <a:ext cx="2558991" cy="970652"/>
          </a:xfrm>
          <a:custGeom>
            <a:avLst/>
            <a:gdLst/>
            <a:ahLst/>
            <a:cxnLst/>
            <a:rect r="r" b="b" t="t" l="l"/>
            <a:pathLst>
              <a:path h="970652" w="2558991">
                <a:moveTo>
                  <a:pt x="0" y="0"/>
                </a:moveTo>
                <a:lnTo>
                  <a:pt x="2558991" y="0"/>
                </a:lnTo>
                <a:lnTo>
                  <a:pt x="2558991" y="970652"/>
                </a:lnTo>
                <a:lnTo>
                  <a:pt x="0" y="97065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455671" y="6433516"/>
            <a:ext cx="4169803" cy="6579830"/>
            <a:chOff x="0" y="0"/>
            <a:chExt cx="1098220" cy="173295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098220" cy="1732959"/>
            </a:xfrm>
            <a:custGeom>
              <a:avLst/>
              <a:gdLst/>
              <a:ahLst/>
              <a:cxnLst/>
              <a:rect r="r" b="b" t="t" l="l"/>
              <a:pathLst>
                <a:path h="1732959" w="1098220">
                  <a:moveTo>
                    <a:pt x="0" y="0"/>
                  </a:moveTo>
                  <a:lnTo>
                    <a:pt x="1098220" y="0"/>
                  </a:lnTo>
                  <a:lnTo>
                    <a:pt x="1098220" y="1732959"/>
                  </a:lnTo>
                  <a:lnTo>
                    <a:pt x="0" y="1732959"/>
                  </a:lnTo>
                  <a:close/>
                </a:path>
              </a:pathLst>
            </a:custGeom>
            <a:solidFill>
              <a:srgbClr val="5CE1E6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66675"/>
              <a:ext cx="1098220" cy="17996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7059098" y="6433516"/>
            <a:ext cx="4169803" cy="6579830"/>
            <a:chOff x="0" y="0"/>
            <a:chExt cx="1098220" cy="173295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098220" cy="1732959"/>
            </a:xfrm>
            <a:custGeom>
              <a:avLst/>
              <a:gdLst/>
              <a:ahLst/>
              <a:cxnLst/>
              <a:rect r="r" b="b" t="t" l="l"/>
              <a:pathLst>
                <a:path h="1732959" w="1098220">
                  <a:moveTo>
                    <a:pt x="0" y="0"/>
                  </a:moveTo>
                  <a:lnTo>
                    <a:pt x="1098220" y="0"/>
                  </a:lnTo>
                  <a:lnTo>
                    <a:pt x="1098220" y="1732959"/>
                  </a:lnTo>
                  <a:lnTo>
                    <a:pt x="0" y="1732959"/>
                  </a:lnTo>
                  <a:close/>
                </a:path>
              </a:pathLst>
            </a:custGeom>
            <a:solidFill>
              <a:srgbClr val="5CE1E6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66675"/>
              <a:ext cx="1098220" cy="17996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2662526" y="6433516"/>
            <a:ext cx="4169803" cy="6579830"/>
            <a:chOff x="0" y="0"/>
            <a:chExt cx="1098220" cy="173295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098220" cy="1732959"/>
            </a:xfrm>
            <a:custGeom>
              <a:avLst/>
              <a:gdLst/>
              <a:ahLst/>
              <a:cxnLst/>
              <a:rect r="r" b="b" t="t" l="l"/>
              <a:pathLst>
                <a:path h="1732959" w="1098220">
                  <a:moveTo>
                    <a:pt x="0" y="0"/>
                  </a:moveTo>
                  <a:lnTo>
                    <a:pt x="1098220" y="0"/>
                  </a:lnTo>
                  <a:lnTo>
                    <a:pt x="1098220" y="1732959"/>
                  </a:lnTo>
                  <a:lnTo>
                    <a:pt x="0" y="1732959"/>
                  </a:lnTo>
                  <a:close/>
                </a:path>
              </a:pathLst>
            </a:custGeom>
            <a:solidFill>
              <a:srgbClr val="5CE1E6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66675"/>
              <a:ext cx="1098220" cy="17996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083750" y="4858678"/>
            <a:ext cx="5023745" cy="1279043"/>
            <a:chOff x="0" y="0"/>
            <a:chExt cx="1596232" cy="4064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596232" cy="406400"/>
            </a:xfrm>
            <a:custGeom>
              <a:avLst/>
              <a:gdLst/>
              <a:ahLst/>
              <a:cxnLst/>
              <a:rect r="r" b="b" t="t" l="l"/>
              <a:pathLst>
                <a:path h="406400" w="1596232">
                  <a:moveTo>
                    <a:pt x="1393032" y="0"/>
                  </a:moveTo>
                  <a:cubicBezTo>
                    <a:pt x="1505256" y="0"/>
                    <a:pt x="1596232" y="90976"/>
                    <a:pt x="1596232" y="203200"/>
                  </a:cubicBezTo>
                  <a:cubicBezTo>
                    <a:pt x="1596232" y="315424"/>
                    <a:pt x="1505256" y="406400"/>
                    <a:pt x="1393032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1A014B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66675"/>
              <a:ext cx="1596232" cy="473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CONSULTAR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6632128" y="4858678"/>
            <a:ext cx="5023745" cy="1279043"/>
            <a:chOff x="0" y="0"/>
            <a:chExt cx="1596232" cy="4064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596232" cy="406400"/>
            </a:xfrm>
            <a:custGeom>
              <a:avLst/>
              <a:gdLst/>
              <a:ahLst/>
              <a:cxnLst/>
              <a:rect r="r" b="b" t="t" l="l"/>
              <a:pathLst>
                <a:path h="406400" w="1596232">
                  <a:moveTo>
                    <a:pt x="1393032" y="0"/>
                  </a:moveTo>
                  <a:cubicBezTo>
                    <a:pt x="1505256" y="0"/>
                    <a:pt x="1596232" y="90976"/>
                    <a:pt x="1596232" y="203200"/>
                  </a:cubicBezTo>
                  <a:cubicBezTo>
                    <a:pt x="1596232" y="315424"/>
                    <a:pt x="1505256" y="406400"/>
                    <a:pt x="1393032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1A014B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66675"/>
              <a:ext cx="1596232" cy="473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INSCRIBIR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2179747" y="4858678"/>
            <a:ext cx="5023745" cy="1279043"/>
            <a:chOff x="0" y="0"/>
            <a:chExt cx="1596232" cy="4064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596232" cy="406400"/>
            </a:xfrm>
            <a:custGeom>
              <a:avLst/>
              <a:gdLst/>
              <a:ahLst/>
              <a:cxnLst/>
              <a:rect r="r" b="b" t="t" l="l"/>
              <a:pathLst>
                <a:path h="406400" w="1596232">
                  <a:moveTo>
                    <a:pt x="1393032" y="0"/>
                  </a:moveTo>
                  <a:cubicBezTo>
                    <a:pt x="1505256" y="0"/>
                    <a:pt x="1596232" y="90976"/>
                    <a:pt x="1596232" y="203200"/>
                  </a:cubicBezTo>
                  <a:cubicBezTo>
                    <a:pt x="1596232" y="315424"/>
                    <a:pt x="1505256" y="406400"/>
                    <a:pt x="1393032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1A014B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66675"/>
              <a:ext cx="1596232" cy="473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RESOLVER</a:t>
              </a:r>
            </a:p>
          </p:txBody>
        </p:sp>
      </p:grpSp>
      <p:sp>
        <p:nvSpPr>
          <p:cNvPr name="Freeform 21" id="21"/>
          <p:cNvSpPr/>
          <p:nvPr/>
        </p:nvSpPr>
        <p:spPr>
          <a:xfrm flipH="false" flipV="false" rot="0">
            <a:off x="16482227" y="1028700"/>
            <a:ext cx="777073" cy="791463"/>
          </a:xfrm>
          <a:custGeom>
            <a:avLst/>
            <a:gdLst/>
            <a:ahLst/>
            <a:cxnLst/>
            <a:rect r="r" b="b" t="t" l="l"/>
            <a:pathLst>
              <a:path h="791463" w="777073">
                <a:moveTo>
                  <a:pt x="0" y="0"/>
                </a:moveTo>
                <a:lnTo>
                  <a:pt x="777073" y="0"/>
                </a:lnTo>
                <a:lnTo>
                  <a:pt x="777073" y="791463"/>
                </a:lnTo>
                <a:lnTo>
                  <a:pt x="0" y="79146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-10800000">
            <a:off x="1028700" y="1028700"/>
            <a:ext cx="871970" cy="217992"/>
          </a:xfrm>
          <a:custGeom>
            <a:avLst/>
            <a:gdLst/>
            <a:ahLst/>
            <a:cxnLst/>
            <a:rect r="r" b="b" t="t" l="l"/>
            <a:pathLst>
              <a:path h="217992" w="871970">
                <a:moveTo>
                  <a:pt x="0" y="0"/>
                </a:moveTo>
                <a:lnTo>
                  <a:pt x="871970" y="0"/>
                </a:lnTo>
                <a:lnTo>
                  <a:pt x="871970" y="217992"/>
                </a:lnTo>
                <a:lnTo>
                  <a:pt x="0" y="21799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13861139" y="8372011"/>
            <a:ext cx="1772578" cy="1772578"/>
          </a:xfrm>
          <a:custGeom>
            <a:avLst/>
            <a:gdLst/>
            <a:ahLst/>
            <a:cxnLst/>
            <a:rect r="r" b="b" t="t" l="l"/>
            <a:pathLst>
              <a:path h="1772578" w="1772578">
                <a:moveTo>
                  <a:pt x="0" y="0"/>
                </a:moveTo>
                <a:lnTo>
                  <a:pt x="1772578" y="0"/>
                </a:lnTo>
                <a:lnTo>
                  <a:pt x="1772578" y="1772578"/>
                </a:lnTo>
                <a:lnTo>
                  <a:pt x="0" y="177257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8257711" y="8017731"/>
            <a:ext cx="1772578" cy="1772578"/>
          </a:xfrm>
          <a:custGeom>
            <a:avLst/>
            <a:gdLst/>
            <a:ahLst/>
            <a:cxnLst/>
            <a:rect r="r" b="b" t="t" l="l"/>
            <a:pathLst>
              <a:path h="1772578" w="1772578">
                <a:moveTo>
                  <a:pt x="0" y="0"/>
                </a:moveTo>
                <a:lnTo>
                  <a:pt x="1772578" y="0"/>
                </a:lnTo>
                <a:lnTo>
                  <a:pt x="1772578" y="1772579"/>
                </a:lnTo>
                <a:lnTo>
                  <a:pt x="0" y="177257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2191585" y="8372011"/>
            <a:ext cx="2344687" cy="1493035"/>
          </a:xfrm>
          <a:custGeom>
            <a:avLst/>
            <a:gdLst/>
            <a:ahLst/>
            <a:cxnLst/>
            <a:rect r="r" b="b" t="t" l="l"/>
            <a:pathLst>
              <a:path h="1493035" w="2344687">
                <a:moveTo>
                  <a:pt x="0" y="0"/>
                </a:moveTo>
                <a:lnTo>
                  <a:pt x="2344687" y="0"/>
                </a:lnTo>
                <a:lnTo>
                  <a:pt x="2344687" y="1493034"/>
                </a:lnTo>
                <a:lnTo>
                  <a:pt x="0" y="149303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6" id="26"/>
          <p:cNvSpPr txBox="true"/>
          <p:nvPr/>
        </p:nvSpPr>
        <p:spPr>
          <a:xfrm rot="0">
            <a:off x="4346451" y="731067"/>
            <a:ext cx="9215455" cy="549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50"/>
              </a:lnSpc>
            </a:pPr>
            <a:r>
              <a:rPr lang="en-US" sz="5000" spc="-355">
                <a:solidFill>
                  <a:srgbClr val="1A014B"/>
                </a:solidFill>
                <a:latin typeface="Archive"/>
                <a:ea typeface="Archive"/>
                <a:cs typeface="Archive"/>
                <a:sym typeface="Archive"/>
              </a:rPr>
              <a:t>OBJETIVOS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900670" y="6538645"/>
            <a:ext cx="3389906" cy="1974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5"/>
              </a:lnSpc>
            </a:pPr>
            <a:r>
              <a:rPr lang="en-US" sz="2500">
                <a:solidFill>
                  <a:srgbClr val="1A014B"/>
                </a:solidFill>
                <a:latin typeface="Poppins Light"/>
                <a:ea typeface="Poppins Light"/>
                <a:cs typeface="Poppins Light"/>
                <a:sym typeface="Poppins Light"/>
              </a:rPr>
              <a:t>Consultar disponibilidad de asignaturas y cupos en tiempo real.</a:t>
            </a:r>
          </a:p>
          <a:p>
            <a:pPr algn="l">
              <a:lnSpc>
                <a:spcPts val="3125"/>
              </a:lnSpc>
            </a:pPr>
          </a:p>
        </p:txBody>
      </p:sp>
      <p:sp>
        <p:nvSpPr>
          <p:cNvPr name="TextBox 28" id="28"/>
          <p:cNvSpPr txBox="true"/>
          <p:nvPr/>
        </p:nvSpPr>
        <p:spPr>
          <a:xfrm rot="0">
            <a:off x="7644022" y="6538645"/>
            <a:ext cx="3389906" cy="1193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5"/>
              </a:lnSpc>
            </a:pPr>
            <a:r>
              <a:rPr lang="en-US" sz="2500">
                <a:solidFill>
                  <a:srgbClr val="1A014B"/>
                </a:solidFill>
                <a:latin typeface="Poppins Light"/>
                <a:ea typeface="Poppins Light"/>
                <a:cs typeface="Poppins Light"/>
                <a:sym typeface="Poppins Light"/>
              </a:rPr>
              <a:t>Permitir inscripción o retiro de ramos/secciones.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3052475" y="6538645"/>
            <a:ext cx="3389906" cy="2365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5"/>
              </a:lnSpc>
            </a:pPr>
            <a:r>
              <a:rPr lang="en-US" sz="2500">
                <a:solidFill>
                  <a:srgbClr val="1A014B"/>
                </a:solidFill>
                <a:latin typeface="Poppins Light"/>
                <a:ea typeface="Poppins Light"/>
                <a:cs typeface="Poppins Light"/>
                <a:sym typeface="Poppins Light"/>
              </a:rPr>
              <a:t>Resolver preguntas frecuentes  sobre el reglamento y fechas importantes.</a:t>
            </a:r>
          </a:p>
          <a:p>
            <a:pPr algn="l">
              <a:lnSpc>
                <a:spcPts val="3125"/>
              </a:lnSpc>
            </a:pPr>
          </a:p>
          <a:p>
            <a:pPr algn="l">
              <a:lnSpc>
                <a:spcPts val="3125"/>
              </a:lnSpc>
            </a:pPr>
          </a:p>
        </p:txBody>
      </p:sp>
      <p:sp>
        <p:nvSpPr>
          <p:cNvPr name="TextBox 30" id="30"/>
          <p:cNvSpPr txBox="true"/>
          <p:nvPr/>
        </p:nvSpPr>
        <p:spPr>
          <a:xfrm rot="0">
            <a:off x="0" y="2336983"/>
            <a:ext cx="18288000" cy="803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25"/>
              </a:lnSpc>
              <a:spcBef>
                <a:spcPct val="0"/>
              </a:spcBef>
            </a:pPr>
            <a:r>
              <a:rPr lang="en-US" sz="2500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rPr>
              <a:t>  Desarrollar un Chatbot con inteligencia artificial y sistema de inscripción que ayude a los estudiantes a realizar procesos académicos de manera rápida y automatizada :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7590433" y="3368858"/>
            <a:ext cx="2727492" cy="6396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67"/>
              </a:lnSpc>
            </a:pPr>
            <a:r>
              <a:rPr lang="en-US" sz="3762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Específicos: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-189821" y="1508943"/>
            <a:ext cx="18288000" cy="6379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63"/>
              </a:lnSpc>
            </a:pPr>
            <a:r>
              <a:rPr lang="en-US" sz="3759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General:</a:t>
            </a:r>
          </a:p>
        </p:txBody>
      </p:sp>
      <p:sp>
        <p:nvSpPr>
          <p:cNvPr name="Freeform 33" id="33"/>
          <p:cNvSpPr/>
          <p:nvPr/>
        </p:nvSpPr>
        <p:spPr>
          <a:xfrm flipH="false" flipV="false" rot="0">
            <a:off x="15729009" y="0"/>
            <a:ext cx="2558991" cy="970652"/>
          </a:xfrm>
          <a:custGeom>
            <a:avLst/>
            <a:gdLst/>
            <a:ahLst/>
            <a:cxnLst/>
            <a:rect r="r" b="b" t="t" l="l"/>
            <a:pathLst>
              <a:path h="970652" w="2558991">
                <a:moveTo>
                  <a:pt x="0" y="0"/>
                </a:moveTo>
                <a:lnTo>
                  <a:pt x="2558991" y="0"/>
                </a:lnTo>
                <a:lnTo>
                  <a:pt x="2558991" y="970652"/>
                </a:lnTo>
                <a:lnTo>
                  <a:pt x="0" y="970652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85343" y="2075092"/>
            <a:ext cx="18373343" cy="8211908"/>
            <a:chOff x="0" y="0"/>
            <a:chExt cx="4839070" cy="216280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39070" cy="2162807"/>
            </a:xfrm>
            <a:custGeom>
              <a:avLst/>
              <a:gdLst/>
              <a:ahLst/>
              <a:cxnLst/>
              <a:rect r="r" b="b" t="t" l="l"/>
              <a:pathLst>
                <a:path h="2162807" w="4839070">
                  <a:moveTo>
                    <a:pt x="0" y="0"/>
                  </a:moveTo>
                  <a:lnTo>
                    <a:pt x="4839070" y="0"/>
                  </a:lnTo>
                  <a:lnTo>
                    <a:pt x="4839070" y="2162807"/>
                  </a:lnTo>
                  <a:lnTo>
                    <a:pt x="0" y="2162807"/>
                  </a:lnTo>
                  <a:close/>
                </a:path>
              </a:pathLst>
            </a:custGeom>
            <a:solidFill>
              <a:srgbClr val="5CE1E6">
                <a:alpha val="19608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4839070" cy="22294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5400000">
            <a:off x="4093678" y="-3501717"/>
            <a:ext cx="871302" cy="9058657"/>
            <a:chOff x="0" y="0"/>
            <a:chExt cx="660400" cy="686597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60400" cy="6865975"/>
            </a:xfrm>
            <a:custGeom>
              <a:avLst/>
              <a:gdLst/>
              <a:ahLst/>
              <a:cxnLst/>
              <a:rect r="r" b="b" t="t" l="l"/>
              <a:pathLst>
                <a:path h="6865975" w="660400">
                  <a:moveTo>
                    <a:pt x="220252" y="6846905"/>
                  </a:moveTo>
                  <a:cubicBezTo>
                    <a:pt x="254109" y="6858419"/>
                    <a:pt x="292600" y="6865975"/>
                    <a:pt x="330378" y="6865975"/>
                  </a:cubicBezTo>
                  <a:cubicBezTo>
                    <a:pt x="368157" y="6865975"/>
                    <a:pt x="404509" y="6859498"/>
                    <a:pt x="438009" y="6847984"/>
                  </a:cubicBezTo>
                  <a:cubicBezTo>
                    <a:pt x="438723" y="6847624"/>
                    <a:pt x="439435" y="6847624"/>
                    <a:pt x="440148" y="6847265"/>
                  </a:cubicBezTo>
                  <a:cubicBezTo>
                    <a:pt x="565955" y="6801210"/>
                    <a:pt x="658618" y="6679595"/>
                    <a:pt x="660400" y="6403015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6398263"/>
                  </a:lnTo>
                  <a:cubicBezTo>
                    <a:pt x="1782" y="6680315"/>
                    <a:pt x="93019" y="6801930"/>
                    <a:pt x="220252" y="6846905"/>
                  </a:cubicBezTo>
                  <a:close/>
                </a:path>
              </a:pathLst>
            </a:custGeom>
            <a:solidFill>
              <a:srgbClr val="5CE1E6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660400" cy="67961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-2700000">
            <a:off x="166025" y="631880"/>
            <a:ext cx="777073" cy="791463"/>
          </a:xfrm>
          <a:custGeom>
            <a:avLst/>
            <a:gdLst/>
            <a:ahLst/>
            <a:cxnLst/>
            <a:rect r="r" b="b" t="t" l="l"/>
            <a:pathLst>
              <a:path h="791463" w="777073">
                <a:moveTo>
                  <a:pt x="0" y="0"/>
                </a:moveTo>
                <a:lnTo>
                  <a:pt x="777073" y="0"/>
                </a:lnTo>
                <a:lnTo>
                  <a:pt x="777073" y="791463"/>
                </a:lnTo>
                <a:lnTo>
                  <a:pt x="0" y="7914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3276221" y="3719118"/>
            <a:ext cx="3561122" cy="2769762"/>
          </a:xfrm>
          <a:custGeom>
            <a:avLst/>
            <a:gdLst/>
            <a:ahLst/>
            <a:cxnLst/>
            <a:rect r="r" b="b" t="t" l="l"/>
            <a:pathLst>
              <a:path h="2769762" w="3561122">
                <a:moveTo>
                  <a:pt x="0" y="0"/>
                </a:moveTo>
                <a:lnTo>
                  <a:pt x="3561123" y="0"/>
                </a:lnTo>
                <a:lnTo>
                  <a:pt x="3561123" y="2769762"/>
                </a:lnTo>
                <a:lnTo>
                  <a:pt x="0" y="27697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895629" y="4069666"/>
            <a:ext cx="4118916" cy="2316890"/>
          </a:xfrm>
          <a:custGeom>
            <a:avLst/>
            <a:gdLst/>
            <a:ahLst/>
            <a:cxnLst/>
            <a:rect r="r" b="b" t="t" l="l"/>
            <a:pathLst>
              <a:path h="2316890" w="4118916">
                <a:moveTo>
                  <a:pt x="0" y="0"/>
                </a:moveTo>
                <a:lnTo>
                  <a:pt x="4118916" y="0"/>
                </a:lnTo>
                <a:lnTo>
                  <a:pt x="4118916" y="2316890"/>
                </a:lnTo>
                <a:lnTo>
                  <a:pt x="0" y="231689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6690767" y="7148664"/>
            <a:ext cx="3920245" cy="2610883"/>
          </a:xfrm>
          <a:custGeom>
            <a:avLst/>
            <a:gdLst/>
            <a:ahLst/>
            <a:cxnLst/>
            <a:rect r="r" b="b" t="t" l="l"/>
            <a:pathLst>
              <a:path h="2610883" w="3920245">
                <a:moveTo>
                  <a:pt x="0" y="0"/>
                </a:moveTo>
                <a:lnTo>
                  <a:pt x="3920245" y="0"/>
                </a:lnTo>
                <a:lnTo>
                  <a:pt x="3920245" y="2610883"/>
                </a:lnTo>
                <a:lnTo>
                  <a:pt x="0" y="261088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512075" y="6873524"/>
            <a:ext cx="2886023" cy="2886023"/>
          </a:xfrm>
          <a:custGeom>
            <a:avLst/>
            <a:gdLst/>
            <a:ahLst/>
            <a:cxnLst/>
            <a:rect r="r" b="b" t="t" l="l"/>
            <a:pathLst>
              <a:path h="2886023" w="2886023">
                <a:moveTo>
                  <a:pt x="0" y="0"/>
                </a:moveTo>
                <a:lnTo>
                  <a:pt x="2886024" y="0"/>
                </a:lnTo>
                <a:lnTo>
                  <a:pt x="2886024" y="2886023"/>
                </a:lnTo>
                <a:lnTo>
                  <a:pt x="0" y="288602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3276221" y="7330379"/>
            <a:ext cx="3798371" cy="2429169"/>
          </a:xfrm>
          <a:custGeom>
            <a:avLst/>
            <a:gdLst/>
            <a:ahLst/>
            <a:cxnLst/>
            <a:rect r="r" b="b" t="t" l="l"/>
            <a:pathLst>
              <a:path h="2429169" w="3798371">
                <a:moveTo>
                  <a:pt x="0" y="0"/>
                </a:moveTo>
                <a:lnTo>
                  <a:pt x="3798371" y="0"/>
                </a:lnTo>
                <a:lnTo>
                  <a:pt x="3798371" y="2429168"/>
                </a:lnTo>
                <a:lnTo>
                  <a:pt x="0" y="242916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13772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6690767" y="3719118"/>
            <a:ext cx="4001158" cy="2667439"/>
          </a:xfrm>
          <a:custGeom>
            <a:avLst/>
            <a:gdLst/>
            <a:ahLst/>
            <a:cxnLst/>
            <a:rect r="r" b="b" t="t" l="l"/>
            <a:pathLst>
              <a:path h="2667439" w="4001158">
                <a:moveTo>
                  <a:pt x="0" y="0"/>
                </a:moveTo>
                <a:lnTo>
                  <a:pt x="4001158" y="0"/>
                </a:lnTo>
                <a:lnTo>
                  <a:pt x="4001158" y="2667438"/>
                </a:lnTo>
                <a:lnTo>
                  <a:pt x="0" y="266743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1763220" y="2360178"/>
            <a:ext cx="2766108" cy="1105767"/>
            <a:chOff x="0" y="0"/>
            <a:chExt cx="1016622" cy="4064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016622" cy="406400"/>
            </a:xfrm>
            <a:custGeom>
              <a:avLst/>
              <a:gdLst/>
              <a:ahLst/>
              <a:cxnLst/>
              <a:rect r="r" b="b" t="t" l="l"/>
              <a:pathLst>
                <a:path h="406400" w="1016622">
                  <a:moveTo>
                    <a:pt x="1016622" y="0"/>
                  </a:moveTo>
                  <a:lnTo>
                    <a:pt x="0" y="0"/>
                  </a:lnTo>
                  <a:lnTo>
                    <a:pt x="101600" y="203200"/>
                  </a:lnTo>
                  <a:lnTo>
                    <a:pt x="0" y="406400"/>
                  </a:lnTo>
                  <a:lnTo>
                    <a:pt x="1016622" y="406400"/>
                  </a:lnTo>
                  <a:lnTo>
                    <a:pt x="915022" y="203200"/>
                  </a:lnTo>
                  <a:lnTo>
                    <a:pt x="1016622" y="0"/>
                  </a:lnTo>
                  <a:close/>
                </a:path>
              </a:pathLst>
            </a:custGeom>
            <a:solidFill>
              <a:srgbClr val="00879E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88900" y="-66675"/>
              <a:ext cx="838822" cy="473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IA</a:t>
              </a: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1200364" y="857749"/>
            <a:ext cx="9215455" cy="549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50"/>
              </a:lnSpc>
            </a:pPr>
            <a:r>
              <a:rPr lang="en-US" sz="5000" spc="-355">
                <a:solidFill>
                  <a:srgbClr val="1A014B"/>
                </a:solidFill>
                <a:latin typeface="Archive"/>
                <a:ea typeface="Archive"/>
                <a:cs typeface="Archive"/>
                <a:sym typeface="Archive"/>
              </a:rPr>
              <a:t>ARQUITECTURA  GENERAL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7267836" y="2360178"/>
            <a:ext cx="2766108" cy="1105767"/>
            <a:chOff x="0" y="0"/>
            <a:chExt cx="1016622" cy="4064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016622" cy="406400"/>
            </a:xfrm>
            <a:custGeom>
              <a:avLst/>
              <a:gdLst/>
              <a:ahLst/>
              <a:cxnLst/>
              <a:rect r="r" b="b" t="t" l="l"/>
              <a:pathLst>
                <a:path h="406400" w="1016622">
                  <a:moveTo>
                    <a:pt x="1016622" y="0"/>
                  </a:moveTo>
                  <a:lnTo>
                    <a:pt x="0" y="0"/>
                  </a:lnTo>
                  <a:lnTo>
                    <a:pt x="101600" y="203200"/>
                  </a:lnTo>
                  <a:lnTo>
                    <a:pt x="0" y="406400"/>
                  </a:lnTo>
                  <a:lnTo>
                    <a:pt x="1016622" y="406400"/>
                  </a:lnTo>
                  <a:lnTo>
                    <a:pt x="915022" y="203200"/>
                  </a:lnTo>
                  <a:lnTo>
                    <a:pt x="1016622" y="0"/>
                  </a:lnTo>
                  <a:close/>
                </a:path>
              </a:pathLst>
            </a:custGeom>
            <a:solidFill>
              <a:srgbClr val="00879E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88900" y="-66675"/>
              <a:ext cx="838822" cy="473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BACK/FRONT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3673728" y="2360178"/>
            <a:ext cx="2766108" cy="1105767"/>
            <a:chOff x="0" y="0"/>
            <a:chExt cx="1016622" cy="4064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016622" cy="406400"/>
            </a:xfrm>
            <a:custGeom>
              <a:avLst/>
              <a:gdLst/>
              <a:ahLst/>
              <a:cxnLst/>
              <a:rect r="r" b="b" t="t" l="l"/>
              <a:pathLst>
                <a:path h="406400" w="1016622">
                  <a:moveTo>
                    <a:pt x="1016622" y="0"/>
                  </a:moveTo>
                  <a:lnTo>
                    <a:pt x="0" y="0"/>
                  </a:lnTo>
                  <a:lnTo>
                    <a:pt x="101600" y="203200"/>
                  </a:lnTo>
                  <a:lnTo>
                    <a:pt x="0" y="406400"/>
                  </a:lnTo>
                  <a:lnTo>
                    <a:pt x="1016622" y="406400"/>
                  </a:lnTo>
                  <a:lnTo>
                    <a:pt x="915022" y="203200"/>
                  </a:lnTo>
                  <a:lnTo>
                    <a:pt x="1016622" y="0"/>
                  </a:lnTo>
                  <a:close/>
                </a:path>
              </a:pathLst>
            </a:custGeom>
            <a:solidFill>
              <a:srgbClr val="00879E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88900" y="-66675"/>
              <a:ext cx="838822" cy="473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BD</a:t>
              </a:r>
            </a:p>
          </p:txBody>
        </p:sp>
      </p:grpSp>
      <p:sp>
        <p:nvSpPr>
          <p:cNvPr name="TextBox 25" id="25"/>
          <p:cNvSpPr txBox="true"/>
          <p:nvPr/>
        </p:nvSpPr>
        <p:spPr>
          <a:xfrm rot="0">
            <a:off x="5690875" y="5086350"/>
            <a:ext cx="234433" cy="3322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0"/>
              </a:lnSpc>
            </a:pPr>
            <a:r>
              <a:rPr lang="en-US" b="true" sz="2692">
                <a:solidFill>
                  <a:srgbClr val="1A014B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INTEGRA</a:t>
            </a:r>
          </a:p>
        </p:txBody>
      </p:sp>
      <p:sp>
        <p:nvSpPr>
          <p:cNvPr name="Freeform 26" id="26"/>
          <p:cNvSpPr/>
          <p:nvPr/>
        </p:nvSpPr>
        <p:spPr>
          <a:xfrm flipH="false" flipV="false" rot="0">
            <a:off x="15729009" y="0"/>
            <a:ext cx="2558991" cy="970652"/>
          </a:xfrm>
          <a:custGeom>
            <a:avLst/>
            <a:gdLst/>
            <a:ahLst/>
            <a:cxnLst/>
            <a:rect r="r" b="b" t="t" l="l"/>
            <a:pathLst>
              <a:path h="970652" w="2558991">
                <a:moveTo>
                  <a:pt x="0" y="0"/>
                </a:moveTo>
                <a:lnTo>
                  <a:pt x="2558991" y="0"/>
                </a:lnTo>
                <a:lnTo>
                  <a:pt x="2558991" y="970652"/>
                </a:lnTo>
                <a:lnTo>
                  <a:pt x="0" y="97065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27" id="27"/>
          <p:cNvSpPr txBox="true"/>
          <p:nvPr/>
        </p:nvSpPr>
        <p:spPr>
          <a:xfrm rot="0">
            <a:off x="11866857" y="5229266"/>
            <a:ext cx="234433" cy="3322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0"/>
              </a:lnSpc>
            </a:pPr>
            <a:r>
              <a:rPr lang="en-US" b="true" sz="2692">
                <a:solidFill>
                  <a:srgbClr val="1A014B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INTEGRA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6118252">
            <a:off x="-269053" y="-1355236"/>
            <a:ext cx="2595506" cy="3516079"/>
          </a:xfrm>
          <a:custGeom>
            <a:avLst/>
            <a:gdLst/>
            <a:ahLst/>
            <a:cxnLst/>
            <a:rect r="r" b="b" t="t" l="l"/>
            <a:pathLst>
              <a:path h="3516079" w="2595506">
                <a:moveTo>
                  <a:pt x="0" y="0"/>
                </a:moveTo>
                <a:lnTo>
                  <a:pt x="2595506" y="0"/>
                </a:lnTo>
                <a:lnTo>
                  <a:pt x="2595506" y="3516079"/>
                </a:lnTo>
                <a:lnTo>
                  <a:pt x="0" y="351607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6118252">
            <a:off x="16293817" y="8252522"/>
            <a:ext cx="2595506" cy="3516079"/>
          </a:xfrm>
          <a:custGeom>
            <a:avLst/>
            <a:gdLst/>
            <a:ahLst/>
            <a:cxnLst/>
            <a:rect r="r" b="b" t="t" l="l"/>
            <a:pathLst>
              <a:path h="3516079" w="2595506">
                <a:moveTo>
                  <a:pt x="0" y="0"/>
                </a:moveTo>
                <a:lnTo>
                  <a:pt x="2595505" y="0"/>
                </a:lnTo>
                <a:lnTo>
                  <a:pt x="2595505" y="3516079"/>
                </a:lnTo>
                <a:lnTo>
                  <a:pt x="0" y="351607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8700" y="1873675"/>
            <a:ext cx="16230600" cy="6958870"/>
          </a:xfrm>
          <a:custGeom>
            <a:avLst/>
            <a:gdLst/>
            <a:ahLst/>
            <a:cxnLst/>
            <a:rect r="r" b="b" t="t" l="l"/>
            <a:pathLst>
              <a:path h="6958870" w="16230600">
                <a:moveTo>
                  <a:pt x="0" y="0"/>
                </a:moveTo>
                <a:lnTo>
                  <a:pt x="16230600" y="0"/>
                </a:lnTo>
                <a:lnTo>
                  <a:pt x="16230600" y="6958870"/>
                </a:lnTo>
                <a:lnTo>
                  <a:pt x="0" y="695887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2049496" y="2476621"/>
            <a:ext cx="3247339" cy="925501"/>
            <a:chOff x="0" y="0"/>
            <a:chExt cx="855266" cy="24375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55266" cy="243753"/>
            </a:xfrm>
            <a:custGeom>
              <a:avLst/>
              <a:gdLst/>
              <a:ahLst/>
              <a:cxnLst/>
              <a:rect r="r" b="b" t="t" l="l"/>
              <a:pathLst>
                <a:path h="243753" w="855266">
                  <a:moveTo>
                    <a:pt x="40529" y="0"/>
                  </a:moveTo>
                  <a:lnTo>
                    <a:pt x="814737" y="0"/>
                  </a:lnTo>
                  <a:cubicBezTo>
                    <a:pt x="825486" y="0"/>
                    <a:pt x="835795" y="4270"/>
                    <a:pt x="843395" y="11871"/>
                  </a:cubicBezTo>
                  <a:cubicBezTo>
                    <a:pt x="850996" y="19472"/>
                    <a:pt x="855266" y="29780"/>
                    <a:pt x="855266" y="40529"/>
                  </a:cubicBezTo>
                  <a:lnTo>
                    <a:pt x="855266" y="203224"/>
                  </a:lnTo>
                  <a:cubicBezTo>
                    <a:pt x="855266" y="225608"/>
                    <a:pt x="837121" y="243753"/>
                    <a:pt x="814737" y="243753"/>
                  </a:cubicBezTo>
                  <a:lnTo>
                    <a:pt x="40529" y="243753"/>
                  </a:lnTo>
                  <a:cubicBezTo>
                    <a:pt x="29780" y="243753"/>
                    <a:pt x="19472" y="239483"/>
                    <a:pt x="11871" y="231883"/>
                  </a:cubicBezTo>
                  <a:cubicBezTo>
                    <a:pt x="4270" y="224282"/>
                    <a:pt x="0" y="213973"/>
                    <a:pt x="0" y="203224"/>
                  </a:cubicBezTo>
                  <a:lnTo>
                    <a:pt x="0" y="40529"/>
                  </a:lnTo>
                  <a:cubicBezTo>
                    <a:pt x="0" y="29780"/>
                    <a:pt x="4270" y="19472"/>
                    <a:pt x="11871" y="11871"/>
                  </a:cubicBezTo>
                  <a:cubicBezTo>
                    <a:pt x="19472" y="4270"/>
                    <a:pt x="29780" y="0"/>
                    <a:pt x="40529" y="0"/>
                  </a:cubicBezTo>
                  <a:close/>
                </a:path>
              </a:pathLst>
            </a:custGeom>
            <a:solidFill>
              <a:srgbClr val="5CE1E6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66675"/>
              <a:ext cx="855266" cy="3104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REQUERIMIENTOS</a:t>
              </a:r>
            </a:p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(2-3 semanas)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4781715" y="3693196"/>
            <a:ext cx="3247339" cy="925501"/>
            <a:chOff x="0" y="0"/>
            <a:chExt cx="855266" cy="24375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55266" cy="243753"/>
            </a:xfrm>
            <a:custGeom>
              <a:avLst/>
              <a:gdLst/>
              <a:ahLst/>
              <a:cxnLst/>
              <a:rect r="r" b="b" t="t" l="l"/>
              <a:pathLst>
                <a:path h="243753" w="855266">
                  <a:moveTo>
                    <a:pt x="40529" y="0"/>
                  </a:moveTo>
                  <a:lnTo>
                    <a:pt x="814737" y="0"/>
                  </a:lnTo>
                  <a:cubicBezTo>
                    <a:pt x="825486" y="0"/>
                    <a:pt x="835795" y="4270"/>
                    <a:pt x="843395" y="11871"/>
                  </a:cubicBezTo>
                  <a:cubicBezTo>
                    <a:pt x="850996" y="19472"/>
                    <a:pt x="855266" y="29780"/>
                    <a:pt x="855266" y="40529"/>
                  </a:cubicBezTo>
                  <a:lnTo>
                    <a:pt x="855266" y="203224"/>
                  </a:lnTo>
                  <a:cubicBezTo>
                    <a:pt x="855266" y="225608"/>
                    <a:pt x="837121" y="243753"/>
                    <a:pt x="814737" y="243753"/>
                  </a:cubicBezTo>
                  <a:lnTo>
                    <a:pt x="40529" y="243753"/>
                  </a:lnTo>
                  <a:cubicBezTo>
                    <a:pt x="29780" y="243753"/>
                    <a:pt x="19472" y="239483"/>
                    <a:pt x="11871" y="231883"/>
                  </a:cubicBezTo>
                  <a:cubicBezTo>
                    <a:pt x="4270" y="224282"/>
                    <a:pt x="0" y="213973"/>
                    <a:pt x="0" y="203224"/>
                  </a:cubicBezTo>
                  <a:lnTo>
                    <a:pt x="0" y="40529"/>
                  </a:lnTo>
                  <a:cubicBezTo>
                    <a:pt x="0" y="29780"/>
                    <a:pt x="4270" y="19472"/>
                    <a:pt x="11871" y="11871"/>
                  </a:cubicBezTo>
                  <a:cubicBezTo>
                    <a:pt x="19472" y="4270"/>
                    <a:pt x="29780" y="0"/>
                    <a:pt x="40529" y="0"/>
                  </a:cubicBezTo>
                  <a:close/>
                </a:path>
              </a:pathLst>
            </a:custGeom>
            <a:solidFill>
              <a:srgbClr val="5CE1E6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66675"/>
              <a:ext cx="855266" cy="3104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DISEÑO</a:t>
              </a:r>
            </a:p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(2-3 semanas)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7520331" y="4890360"/>
            <a:ext cx="3247339" cy="925501"/>
            <a:chOff x="0" y="0"/>
            <a:chExt cx="855266" cy="24375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55266" cy="243753"/>
            </a:xfrm>
            <a:custGeom>
              <a:avLst/>
              <a:gdLst/>
              <a:ahLst/>
              <a:cxnLst/>
              <a:rect r="r" b="b" t="t" l="l"/>
              <a:pathLst>
                <a:path h="243753" w="855266">
                  <a:moveTo>
                    <a:pt x="40529" y="0"/>
                  </a:moveTo>
                  <a:lnTo>
                    <a:pt x="814737" y="0"/>
                  </a:lnTo>
                  <a:cubicBezTo>
                    <a:pt x="825486" y="0"/>
                    <a:pt x="835795" y="4270"/>
                    <a:pt x="843395" y="11871"/>
                  </a:cubicBezTo>
                  <a:cubicBezTo>
                    <a:pt x="850996" y="19472"/>
                    <a:pt x="855266" y="29780"/>
                    <a:pt x="855266" y="40529"/>
                  </a:cubicBezTo>
                  <a:lnTo>
                    <a:pt x="855266" y="203224"/>
                  </a:lnTo>
                  <a:cubicBezTo>
                    <a:pt x="855266" y="225608"/>
                    <a:pt x="837121" y="243753"/>
                    <a:pt x="814737" y="243753"/>
                  </a:cubicBezTo>
                  <a:lnTo>
                    <a:pt x="40529" y="243753"/>
                  </a:lnTo>
                  <a:cubicBezTo>
                    <a:pt x="29780" y="243753"/>
                    <a:pt x="19472" y="239483"/>
                    <a:pt x="11871" y="231883"/>
                  </a:cubicBezTo>
                  <a:cubicBezTo>
                    <a:pt x="4270" y="224282"/>
                    <a:pt x="0" y="213973"/>
                    <a:pt x="0" y="203224"/>
                  </a:cubicBezTo>
                  <a:lnTo>
                    <a:pt x="0" y="40529"/>
                  </a:lnTo>
                  <a:cubicBezTo>
                    <a:pt x="0" y="29780"/>
                    <a:pt x="4270" y="19472"/>
                    <a:pt x="11871" y="11871"/>
                  </a:cubicBezTo>
                  <a:cubicBezTo>
                    <a:pt x="19472" y="4270"/>
                    <a:pt x="29780" y="0"/>
                    <a:pt x="40529" y="0"/>
                  </a:cubicBezTo>
                  <a:close/>
                </a:path>
              </a:pathLst>
            </a:custGeom>
            <a:solidFill>
              <a:srgbClr val="5CE1E6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66675"/>
              <a:ext cx="855266" cy="3104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IMPLEMENTACIÓN</a:t>
              </a:r>
            </a:p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(5-6 semanas)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0215461" y="6047282"/>
            <a:ext cx="3247339" cy="925501"/>
            <a:chOff x="0" y="0"/>
            <a:chExt cx="855266" cy="243753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55266" cy="243753"/>
            </a:xfrm>
            <a:custGeom>
              <a:avLst/>
              <a:gdLst/>
              <a:ahLst/>
              <a:cxnLst/>
              <a:rect r="r" b="b" t="t" l="l"/>
              <a:pathLst>
                <a:path h="243753" w="855266">
                  <a:moveTo>
                    <a:pt x="40529" y="0"/>
                  </a:moveTo>
                  <a:lnTo>
                    <a:pt x="814737" y="0"/>
                  </a:lnTo>
                  <a:cubicBezTo>
                    <a:pt x="825486" y="0"/>
                    <a:pt x="835795" y="4270"/>
                    <a:pt x="843395" y="11871"/>
                  </a:cubicBezTo>
                  <a:cubicBezTo>
                    <a:pt x="850996" y="19472"/>
                    <a:pt x="855266" y="29780"/>
                    <a:pt x="855266" y="40529"/>
                  </a:cubicBezTo>
                  <a:lnTo>
                    <a:pt x="855266" y="203224"/>
                  </a:lnTo>
                  <a:cubicBezTo>
                    <a:pt x="855266" y="225608"/>
                    <a:pt x="837121" y="243753"/>
                    <a:pt x="814737" y="243753"/>
                  </a:cubicBezTo>
                  <a:lnTo>
                    <a:pt x="40529" y="243753"/>
                  </a:lnTo>
                  <a:cubicBezTo>
                    <a:pt x="29780" y="243753"/>
                    <a:pt x="19472" y="239483"/>
                    <a:pt x="11871" y="231883"/>
                  </a:cubicBezTo>
                  <a:cubicBezTo>
                    <a:pt x="4270" y="224282"/>
                    <a:pt x="0" y="213973"/>
                    <a:pt x="0" y="203224"/>
                  </a:cubicBezTo>
                  <a:lnTo>
                    <a:pt x="0" y="40529"/>
                  </a:lnTo>
                  <a:cubicBezTo>
                    <a:pt x="0" y="29780"/>
                    <a:pt x="4270" y="19472"/>
                    <a:pt x="11871" y="11871"/>
                  </a:cubicBezTo>
                  <a:cubicBezTo>
                    <a:pt x="19472" y="4270"/>
                    <a:pt x="29780" y="0"/>
                    <a:pt x="40529" y="0"/>
                  </a:cubicBezTo>
                  <a:close/>
                </a:path>
              </a:pathLst>
            </a:custGeom>
            <a:solidFill>
              <a:srgbClr val="5CE1E6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66675"/>
              <a:ext cx="855266" cy="3104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DESARROLLO</a:t>
              </a:r>
            </a:p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(2-3 semanas)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2988767" y="7308578"/>
            <a:ext cx="3247339" cy="1361948"/>
            <a:chOff x="0" y="0"/>
            <a:chExt cx="855266" cy="358702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55266" cy="358702"/>
            </a:xfrm>
            <a:custGeom>
              <a:avLst/>
              <a:gdLst/>
              <a:ahLst/>
              <a:cxnLst/>
              <a:rect r="r" b="b" t="t" l="l"/>
              <a:pathLst>
                <a:path h="358702" w="855266">
                  <a:moveTo>
                    <a:pt x="40529" y="0"/>
                  </a:moveTo>
                  <a:lnTo>
                    <a:pt x="814737" y="0"/>
                  </a:lnTo>
                  <a:cubicBezTo>
                    <a:pt x="825486" y="0"/>
                    <a:pt x="835795" y="4270"/>
                    <a:pt x="843395" y="11871"/>
                  </a:cubicBezTo>
                  <a:cubicBezTo>
                    <a:pt x="850996" y="19472"/>
                    <a:pt x="855266" y="29780"/>
                    <a:pt x="855266" y="40529"/>
                  </a:cubicBezTo>
                  <a:lnTo>
                    <a:pt x="855266" y="318173"/>
                  </a:lnTo>
                  <a:cubicBezTo>
                    <a:pt x="855266" y="340557"/>
                    <a:pt x="837121" y="358702"/>
                    <a:pt x="814737" y="358702"/>
                  </a:cubicBezTo>
                  <a:lnTo>
                    <a:pt x="40529" y="358702"/>
                  </a:lnTo>
                  <a:cubicBezTo>
                    <a:pt x="29780" y="358702"/>
                    <a:pt x="19472" y="354432"/>
                    <a:pt x="11871" y="346831"/>
                  </a:cubicBezTo>
                  <a:cubicBezTo>
                    <a:pt x="4270" y="339231"/>
                    <a:pt x="0" y="328922"/>
                    <a:pt x="0" y="318173"/>
                  </a:cubicBezTo>
                  <a:lnTo>
                    <a:pt x="0" y="40529"/>
                  </a:lnTo>
                  <a:cubicBezTo>
                    <a:pt x="0" y="29780"/>
                    <a:pt x="4270" y="19472"/>
                    <a:pt x="11871" y="11871"/>
                  </a:cubicBezTo>
                  <a:cubicBezTo>
                    <a:pt x="19472" y="4270"/>
                    <a:pt x="29780" y="0"/>
                    <a:pt x="40529" y="0"/>
                  </a:cubicBezTo>
                  <a:close/>
                </a:path>
              </a:pathLst>
            </a:custGeom>
            <a:solidFill>
              <a:srgbClr val="5CE1E6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66675"/>
              <a:ext cx="855266" cy="4253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PRUEBAS Y MANTENIMIENTO</a:t>
              </a:r>
            </a:p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(1-2 semanas)</a:t>
              </a:r>
            </a:p>
          </p:txBody>
        </p:sp>
      </p:grpSp>
      <p:sp>
        <p:nvSpPr>
          <p:cNvPr name="Freeform 21" id="21"/>
          <p:cNvSpPr/>
          <p:nvPr/>
        </p:nvSpPr>
        <p:spPr>
          <a:xfrm flipH="false" flipV="false" rot="0">
            <a:off x="2049496" y="6047282"/>
            <a:ext cx="2697178" cy="2491518"/>
          </a:xfrm>
          <a:custGeom>
            <a:avLst/>
            <a:gdLst/>
            <a:ahLst/>
            <a:cxnLst/>
            <a:rect r="r" b="b" t="t" l="l"/>
            <a:pathLst>
              <a:path h="2491518" w="2697178">
                <a:moveTo>
                  <a:pt x="0" y="0"/>
                </a:moveTo>
                <a:lnTo>
                  <a:pt x="2697177" y="0"/>
                </a:lnTo>
                <a:lnTo>
                  <a:pt x="2697177" y="2491518"/>
                </a:lnTo>
                <a:lnTo>
                  <a:pt x="0" y="249151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3955370" y="2110606"/>
            <a:ext cx="2583032" cy="2583032"/>
          </a:xfrm>
          <a:custGeom>
            <a:avLst/>
            <a:gdLst/>
            <a:ahLst/>
            <a:cxnLst/>
            <a:rect r="r" b="b" t="t" l="l"/>
            <a:pathLst>
              <a:path h="2583032" w="2583032">
                <a:moveTo>
                  <a:pt x="0" y="0"/>
                </a:moveTo>
                <a:lnTo>
                  <a:pt x="2583032" y="0"/>
                </a:lnTo>
                <a:lnTo>
                  <a:pt x="2583032" y="2583032"/>
                </a:lnTo>
                <a:lnTo>
                  <a:pt x="0" y="258303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4391157" y="612353"/>
            <a:ext cx="9215455" cy="1035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50"/>
              </a:lnSpc>
            </a:pPr>
            <a:r>
              <a:rPr lang="en-US" sz="5000" spc="-355">
                <a:solidFill>
                  <a:srgbClr val="1A014B"/>
                </a:solidFill>
                <a:latin typeface="Archive"/>
                <a:ea typeface="Archive"/>
                <a:cs typeface="Archive"/>
                <a:sym typeface="Archive"/>
              </a:rPr>
              <a:t>METODOLOGÍA</a:t>
            </a:r>
          </a:p>
          <a:p>
            <a:pPr algn="ctr">
              <a:lnSpc>
                <a:spcPts val="3850"/>
              </a:lnSpc>
            </a:pPr>
            <a:r>
              <a:rPr lang="en-US" sz="5000" spc="-355">
                <a:solidFill>
                  <a:srgbClr val="1A014B"/>
                </a:solidFill>
                <a:latin typeface="Archive"/>
                <a:ea typeface="Archive"/>
                <a:cs typeface="Archive"/>
                <a:sym typeface="Archive"/>
              </a:rPr>
              <a:t>CASCADA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9318903" y="2615839"/>
            <a:ext cx="4028331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1A014B"/>
                </a:solidFill>
                <a:latin typeface="Open Sans"/>
                <a:ea typeface="Open Sans"/>
                <a:cs typeface="Open Sans"/>
                <a:sym typeface="Open Sans"/>
              </a:rPr>
              <a:t>Semanas totales: 17</a:t>
            </a:r>
          </a:p>
        </p:txBody>
      </p:sp>
      <p:sp>
        <p:nvSpPr>
          <p:cNvPr name="Freeform 25" id="25"/>
          <p:cNvSpPr/>
          <p:nvPr/>
        </p:nvSpPr>
        <p:spPr>
          <a:xfrm flipH="false" flipV="false" rot="0">
            <a:off x="15729009" y="0"/>
            <a:ext cx="2558991" cy="970652"/>
          </a:xfrm>
          <a:custGeom>
            <a:avLst/>
            <a:gdLst/>
            <a:ahLst/>
            <a:cxnLst/>
            <a:rect r="r" b="b" t="t" l="l"/>
            <a:pathLst>
              <a:path h="970652" w="2558991">
                <a:moveTo>
                  <a:pt x="0" y="0"/>
                </a:moveTo>
                <a:lnTo>
                  <a:pt x="2558991" y="0"/>
                </a:lnTo>
                <a:lnTo>
                  <a:pt x="2558991" y="970652"/>
                </a:lnTo>
                <a:lnTo>
                  <a:pt x="0" y="97065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60108" y="1684897"/>
            <a:ext cx="16033907" cy="7902925"/>
          </a:xfrm>
          <a:custGeom>
            <a:avLst/>
            <a:gdLst/>
            <a:ahLst/>
            <a:cxnLst/>
            <a:rect r="r" b="b" t="t" l="l"/>
            <a:pathLst>
              <a:path h="7902925" w="16033907">
                <a:moveTo>
                  <a:pt x="0" y="0"/>
                </a:moveTo>
                <a:lnTo>
                  <a:pt x="16033908" y="0"/>
                </a:lnTo>
                <a:lnTo>
                  <a:pt x="16033908" y="7902925"/>
                </a:lnTo>
                <a:lnTo>
                  <a:pt x="0" y="79029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3349" r="0" b="-8382"/>
            </a:stretch>
          </a:blipFill>
        </p:spPr>
      </p:sp>
      <p:grpSp>
        <p:nvGrpSpPr>
          <p:cNvPr name="Group 3" id="3"/>
          <p:cNvGrpSpPr/>
          <p:nvPr/>
        </p:nvGrpSpPr>
        <p:grpSpPr>
          <a:xfrm rot="-5400000">
            <a:off x="2600032" y="-2263841"/>
            <a:ext cx="871302" cy="6071367"/>
            <a:chOff x="0" y="0"/>
            <a:chExt cx="660400" cy="460176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60400" cy="4601769"/>
            </a:xfrm>
            <a:custGeom>
              <a:avLst/>
              <a:gdLst/>
              <a:ahLst/>
              <a:cxnLst/>
              <a:rect r="r" b="b" t="t" l="l"/>
              <a:pathLst>
                <a:path h="4601769" w="660400">
                  <a:moveTo>
                    <a:pt x="220252" y="4582700"/>
                  </a:moveTo>
                  <a:cubicBezTo>
                    <a:pt x="254109" y="4594214"/>
                    <a:pt x="292600" y="4601769"/>
                    <a:pt x="330378" y="4601769"/>
                  </a:cubicBezTo>
                  <a:cubicBezTo>
                    <a:pt x="368157" y="4601769"/>
                    <a:pt x="404509" y="4595292"/>
                    <a:pt x="438009" y="4583778"/>
                  </a:cubicBezTo>
                  <a:cubicBezTo>
                    <a:pt x="438723" y="4583419"/>
                    <a:pt x="439435" y="4583419"/>
                    <a:pt x="440148" y="4583059"/>
                  </a:cubicBezTo>
                  <a:cubicBezTo>
                    <a:pt x="565955" y="4537004"/>
                    <a:pt x="658618" y="4415390"/>
                    <a:pt x="660400" y="4189104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4185994"/>
                  </a:lnTo>
                  <a:cubicBezTo>
                    <a:pt x="1782" y="4416109"/>
                    <a:pt x="93019" y="4537724"/>
                    <a:pt x="220252" y="4582700"/>
                  </a:cubicBezTo>
                  <a:close/>
                </a:path>
              </a:pathLst>
            </a:custGeom>
            <a:solidFill>
              <a:srgbClr val="5CE1E6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660400" cy="45319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5729009" y="0"/>
            <a:ext cx="2558991" cy="970652"/>
          </a:xfrm>
          <a:custGeom>
            <a:avLst/>
            <a:gdLst/>
            <a:ahLst/>
            <a:cxnLst/>
            <a:rect r="r" b="b" t="t" l="l"/>
            <a:pathLst>
              <a:path h="970652" w="2558991">
                <a:moveTo>
                  <a:pt x="0" y="0"/>
                </a:moveTo>
                <a:lnTo>
                  <a:pt x="2558991" y="0"/>
                </a:lnTo>
                <a:lnTo>
                  <a:pt x="2558991" y="970652"/>
                </a:lnTo>
                <a:lnTo>
                  <a:pt x="0" y="97065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60108" y="8189466"/>
            <a:ext cx="1564594" cy="1398356"/>
          </a:xfrm>
          <a:custGeom>
            <a:avLst/>
            <a:gdLst/>
            <a:ahLst/>
            <a:cxnLst/>
            <a:rect r="r" b="b" t="t" l="l"/>
            <a:pathLst>
              <a:path h="1398356" w="1564594">
                <a:moveTo>
                  <a:pt x="0" y="0"/>
                </a:moveTo>
                <a:lnTo>
                  <a:pt x="1564595" y="0"/>
                </a:lnTo>
                <a:lnTo>
                  <a:pt x="1564595" y="1398356"/>
                </a:lnTo>
                <a:lnTo>
                  <a:pt x="0" y="139835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626286" y="3223396"/>
            <a:ext cx="14961706" cy="55773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85"/>
              </a:lnSpc>
            </a:pPr>
            <a:r>
              <a:rPr lang="en-US" sz="2418" spc="8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Desarrollo de Software Sistematizado</a:t>
            </a:r>
          </a:p>
          <a:p>
            <a:pPr algn="l" marL="522140" indent="-261070" lvl="1">
              <a:lnSpc>
                <a:spcPts val="3385"/>
              </a:lnSpc>
              <a:buFont typeface="Arial"/>
              <a:buChar char="•"/>
            </a:pPr>
            <a:r>
              <a:rPr lang="en-US" sz="2418" spc="8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Implementación: </a:t>
            </a:r>
            <a:r>
              <a:rPr lang="en-US" sz="2418" spc="8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Arquitectura escalable usando Streamlit y LangChain.</a:t>
            </a:r>
          </a:p>
          <a:p>
            <a:pPr algn="l">
              <a:lnSpc>
                <a:spcPts val="3385"/>
              </a:lnSpc>
            </a:pPr>
            <a:r>
              <a:rPr lang="en-US" sz="2418" spc="8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Transformación de Grandes Volúmenes de Datos </a:t>
            </a:r>
          </a:p>
          <a:p>
            <a:pPr algn="l" marL="522140" indent="-261070" lvl="1">
              <a:lnSpc>
                <a:spcPts val="3385"/>
              </a:lnSpc>
              <a:buFont typeface="Arial"/>
              <a:buChar char="•"/>
            </a:pPr>
            <a:r>
              <a:rPr lang="en-US" sz="2418" spc="8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Implementación: Sistema RAG con generación de embeddings y búsqueda vectorial de PDFs.</a:t>
            </a:r>
          </a:p>
          <a:p>
            <a:pPr algn="l">
              <a:lnSpc>
                <a:spcPts val="3385"/>
              </a:lnSpc>
            </a:pPr>
            <a:r>
              <a:rPr lang="en-US" sz="2418" spc="8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Modelado de Datos y Seguridad</a:t>
            </a:r>
          </a:p>
          <a:p>
            <a:pPr algn="l" marL="522140" indent="-261070" lvl="1">
              <a:lnSpc>
                <a:spcPts val="3385"/>
              </a:lnSpc>
              <a:buFont typeface="Arial"/>
              <a:buChar char="•"/>
            </a:pPr>
            <a:r>
              <a:rPr lang="en-US" sz="2418" spc="8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Implementación: Base de datos en Supabase con autenticación encriptada (Bcrypt) y validaciones SQL.</a:t>
            </a:r>
          </a:p>
          <a:p>
            <a:pPr algn="l">
              <a:lnSpc>
                <a:spcPts val="3385"/>
              </a:lnSpc>
            </a:pPr>
            <a:r>
              <a:rPr lang="en-US" sz="2418" spc="8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Gestión de Proyectos y Emprendimiento</a:t>
            </a:r>
          </a:p>
          <a:p>
            <a:pPr algn="l" marL="522140" indent="-261070" lvl="1">
              <a:lnSpc>
                <a:spcPts val="3385"/>
              </a:lnSpc>
              <a:buFont typeface="Arial"/>
              <a:buChar char="•"/>
            </a:pPr>
            <a:r>
              <a:rPr lang="en-US" sz="2418" spc="8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Implementación: Diseño de modelo comercial SaaS B2B para escalar a múltiples instituciones.</a:t>
            </a:r>
          </a:p>
          <a:p>
            <a:pPr algn="l">
              <a:lnSpc>
                <a:spcPts val="3385"/>
              </a:lnSpc>
            </a:pPr>
          </a:p>
          <a:p>
            <a:pPr algn="just">
              <a:lnSpc>
                <a:spcPts val="3385"/>
              </a:lnSpc>
            </a:pP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6169392" y="8514685"/>
            <a:ext cx="1678225" cy="1772315"/>
          </a:xfrm>
          <a:custGeom>
            <a:avLst/>
            <a:gdLst/>
            <a:ahLst/>
            <a:cxnLst/>
            <a:rect r="r" b="b" t="t" l="l"/>
            <a:pathLst>
              <a:path h="1772315" w="1678225">
                <a:moveTo>
                  <a:pt x="0" y="0"/>
                </a:moveTo>
                <a:lnTo>
                  <a:pt x="1678225" y="0"/>
                </a:lnTo>
                <a:lnTo>
                  <a:pt x="1678225" y="1772315"/>
                </a:lnTo>
                <a:lnTo>
                  <a:pt x="0" y="177231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5550661" y="1684897"/>
            <a:ext cx="1643355" cy="1643355"/>
          </a:xfrm>
          <a:custGeom>
            <a:avLst/>
            <a:gdLst/>
            <a:ahLst/>
            <a:cxnLst/>
            <a:rect r="r" b="b" t="t" l="l"/>
            <a:pathLst>
              <a:path h="1643355" w="1643355">
                <a:moveTo>
                  <a:pt x="0" y="0"/>
                </a:moveTo>
                <a:lnTo>
                  <a:pt x="1643355" y="0"/>
                </a:lnTo>
                <a:lnTo>
                  <a:pt x="1643355" y="1643355"/>
                </a:lnTo>
                <a:lnTo>
                  <a:pt x="0" y="164335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0" y="448310"/>
            <a:ext cx="5839533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Archive"/>
                <a:ea typeface="Archive"/>
                <a:cs typeface="Archive"/>
                <a:sym typeface="Archive"/>
              </a:rPr>
              <a:t>Competencias Clave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542286" y="1885753"/>
            <a:ext cx="4663529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¿Cómo las aplicamos?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2390243" y="-1772308"/>
            <a:ext cx="871302" cy="5621067"/>
            <a:chOff x="0" y="0"/>
            <a:chExt cx="660400" cy="426046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60400" cy="4260466"/>
            </a:xfrm>
            <a:custGeom>
              <a:avLst/>
              <a:gdLst/>
              <a:ahLst/>
              <a:cxnLst/>
              <a:rect r="r" b="b" t="t" l="l"/>
              <a:pathLst>
                <a:path h="4260466" w="660400">
                  <a:moveTo>
                    <a:pt x="220252" y="4241397"/>
                  </a:moveTo>
                  <a:cubicBezTo>
                    <a:pt x="254109" y="4252911"/>
                    <a:pt x="292600" y="4260466"/>
                    <a:pt x="330378" y="4260466"/>
                  </a:cubicBezTo>
                  <a:cubicBezTo>
                    <a:pt x="368157" y="4260466"/>
                    <a:pt x="404509" y="4253989"/>
                    <a:pt x="438009" y="4242475"/>
                  </a:cubicBezTo>
                  <a:cubicBezTo>
                    <a:pt x="438723" y="4242115"/>
                    <a:pt x="439435" y="4242115"/>
                    <a:pt x="440148" y="4241756"/>
                  </a:cubicBezTo>
                  <a:cubicBezTo>
                    <a:pt x="565955" y="4195701"/>
                    <a:pt x="658618" y="4074087"/>
                    <a:pt x="660400" y="3855381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3852520"/>
                  </a:lnTo>
                  <a:cubicBezTo>
                    <a:pt x="1782" y="4074806"/>
                    <a:pt x="93019" y="4196421"/>
                    <a:pt x="220252" y="4241397"/>
                  </a:cubicBezTo>
                  <a:close/>
                </a:path>
              </a:pathLst>
            </a:custGeom>
            <a:solidFill>
              <a:srgbClr val="5CE1E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660400" cy="41906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701349" y="1847175"/>
            <a:ext cx="3086100" cy="5595790"/>
            <a:chOff x="0" y="0"/>
            <a:chExt cx="812800" cy="147378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1473788"/>
            </a:xfrm>
            <a:custGeom>
              <a:avLst/>
              <a:gdLst/>
              <a:ahLst/>
              <a:cxnLst/>
              <a:rect r="r" b="b" t="t" l="l"/>
              <a:pathLst>
                <a:path h="1473788" w="812800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1345848"/>
                  </a:lnTo>
                  <a:cubicBezTo>
                    <a:pt x="812800" y="1416507"/>
                    <a:pt x="755519" y="1473788"/>
                    <a:pt x="684859" y="1473788"/>
                  </a:cubicBezTo>
                  <a:lnTo>
                    <a:pt x="127941" y="1473788"/>
                  </a:lnTo>
                  <a:cubicBezTo>
                    <a:pt x="94009" y="1473788"/>
                    <a:pt x="61467" y="1460309"/>
                    <a:pt x="37473" y="1436315"/>
                  </a:cubicBezTo>
                  <a:cubicBezTo>
                    <a:pt x="13479" y="1412322"/>
                    <a:pt x="0" y="1379780"/>
                    <a:pt x="0" y="1345848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solidFill>
              <a:srgbClr val="5CE1E6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66675"/>
              <a:ext cx="812800" cy="15404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8134808" y="1847175"/>
            <a:ext cx="3086100" cy="5595790"/>
            <a:chOff x="0" y="0"/>
            <a:chExt cx="812800" cy="147378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1473788"/>
            </a:xfrm>
            <a:custGeom>
              <a:avLst/>
              <a:gdLst/>
              <a:ahLst/>
              <a:cxnLst/>
              <a:rect r="r" b="b" t="t" l="l"/>
              <a:pathLst>
                <a:path h="1473788" w="812800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1345848"/>
                  </a:lnTo>
                  <a:cubicBezTo>
                    <a:pt x="812800" y="1416507"/>
                    <a:pt x="755519" y="1473788"/>
                    <a:pt x="684859" y="1473788"/>
                  </a:cubicBezTo>
                  <a:lnTo>
                    <a:pt x="127941" y="1473788"/>
                  </a:lnTo>
                  <a:cubicBezTo>
                    <a:pt x="94009" y="1473788"/>
                    <a:pt x="61467" y="1460309"/>
                    <a:pt x="37473" y="1436315"/>
                  </a:cubicBezTo>
                  <a:cubicBezTo>
                    <a:pt x="13479" y="1412322"/>
                    <a:pt x="0" y="1379780"/>
                    <a:pt x="0" y="1345848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solidFill>
              <a:srgbClr val="5CE1E6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66675"/>
              <a:ext cx="812800" cy="15404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  <a:p>
              <a:pPr algn="ctr">
                <a:lnSpc>
                  <a:spcPts val="3499"/>
                </a:lnSpc>
              </a:pPr>
            </a:p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Propuesta de valor</a:t>
              </a:r>
            </a:p>
            <a:p>
              <a:pPr algn="ctr">
                <a:lnSpc>
                  <a:spcPts val="2939"/>
                </a:lnSpc>
              </a:pPr>
            </a:p>
            <a:p>
              <a:pPr algn="l" marL="388620" indent="-194310" lvl="1">
                <a:lnSpc>
                  <a:spcPts val="2520"/>
                </a:lnSpc>
                <a:buFont typeface="Arial"/>
                <a:buChar char="•"/>
              </a:pPr>
              <a:r>
                <a:rPr lang="en-US" sz="1800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Mejora la experiencia del estudiante.</a:t>
              </a:r>
            </a:p>
            <a:p>
              <a:pPr algn="l">
                <a:lnSpc>
                  <a:spcPts val="2520"/>
                </a:lnSpc>
              </a:pPr>
            </a:p>
            <a:p>
              <a:pPr algn="l" marL="388620" indent="-194310" lvl="1">
                <a:lnSpc>
                  <a:spcPts val="2520"/>
                </a:lnSpc>
                <a:buFont typeface="Arial"/>
                <a:buChar char="•"/>
              </a:pPr>
              <a:r>
                <a:rPr lang="en-US" sz="1800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Disminuye carga del personal administrativo.</a:t>
              </a:r>
            </a:p>
            <a:p>
              <a:pPr algn="l">
                <a:lnSpc>
                  <a:spcPts val="2520"/>
                </a:lnSpc>
              </a:pPr>
            </a:p>
            <a:p>
              <a:pPr algn="l" marL="388620" indent="-194310" lvl="1">
                <a:lnSpc>
                  <a:spcPts val="2520"/>
                </a:lnSpc>
                <a:buFont typeface="Arial"/>
                <a:buChar char="•"/>
              </a:pPr>
              <a:r>
                <a:rPr lang="en-US" sz="1800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Escalable y adaptable a otras instituciones educacionales.</a:t>
              </a:r>
            </a:p>
            <a:p>
              <a:pPr algn="ctr">
                <a:lnSpc>
                  <a:spcPts val="307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4750611" y="1847175"/>
            <a:ext cx="3086100" cy="5595790"/>
            <a:chOff x="0" y="0"/>
            <a:chExt cx="812800" cy="147378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1473788"/>
            </a:xfrm>
            <a:custGeom>
              <a:avLst/>
              <a:gdLst/>
              <a:ahLst/>
              <a:cxnLst/>
              <a:rect r="r" b="b" t="t" l="l"/>
              <a:pathLst>
                <a:path h="1473788" w="812800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1345848"/>
                  </a:lnTo>
                  <a:cubicBezTo>
                    <a:pt x="812800" y="1416507"/>
                    <a:pt x="755519" y="1473788"/>
                    <a:pt x="684859" y="1473788"/>
                  </a:cubicBezTo>
                  <a:lnTo>
                    <a:pt x="127941" y="1473788"/>
                  </a:lnTo>
                  <a:cubicBezTo>
                    <a:pt x="94009" y="1473788"/>
                    <a:pt x="61467" y="1460309"/>
                    <a:pt x="37473" y="1436315"/>
                  </a:cubicBezTo>
                  <a:cubicBezTo>
                    <a:pt x="13479" y="1412322"/>
                    <a:pt x="0" y="1379780"/>
                    <a:pt x="0" y="1345848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solidFill>
              <a:srgbClr val="5CE1E6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66675"/>
              <a:ext cx="812800" cy="15404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4161552" y="4601305"/>
            <a:ext cx="3668456" cy="2841659"/>
            <a:chOff x="0" y="0"/>
            <a:chExt cx="966178" cy="748421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966178" cy="748420"/>
            </a:xfrm>
            <a:custGeom>
              <a:avLst/>
              <a:gdLst/>
              <a:ahLst/>
              <a:cxnLst/>
              <a:rect r="r" b="b" t="t" l="l"/>
              <a:pathLst>
                <a:path h="748420" w="966178">
                  <a:moveTo>
                    <a:pt x="107631" y="0"/>
                  </a:moveTo>
                  <a:lnTo>
                    <a:pt x="858547" y="0"/>
                  </a:lnTo>
                  <a:cubicBezTo>
                    <a:pt x="917990" y="0"/>
                    <a:pt x="966178" y="48188"/>
                    <a:pt x="966178" y="107631"/>
                  </a:cubicBezTo>
                  <a:lnTo>
                    <a:pt x="966178" y="640790"/>
                  </a:lnTo>
                  <a:cubicBezTo>
                    <a:pt x="966178" y="700233"/>
                    <a:pt x="917990" y="748420"/>
                    <a:pt x="858547" y="748420"/>
                  </a:cubicBezTo>
                  <a:lnTo>
                    <a:pt x="107631" y="748420"/>
                  </a:lnTo>
                  <a:cubicBezTo>
                    <a:pt x="48188" y="748420"/>
                    <a:pt x="0" y="700233"/>
                    <a:pt x="0" y="640790"/>
                  </a:cubicBezTo>
                  <a:lnTo>
                    <a:pt x="0" y="107631"/>
                  </a:lnTo>
                  <a:cubicBezTo>
                    <a:pt x="0" y="48188"/>
                    <a:pt x="48188" y="0"/>
                    <a:pt x="107631" y="0"/>
                  </a:cubicBezTo>
                  <a:close/>
                </a:path>
              </a:pathLst>
            </a:custGeom>
            <a:solidFill>
              <a:srgbClr val="5CE1E6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66675"/>
              <a:ext cx="966178" cy="8150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4161552" y="1847175"/>
            <a:ext cx="3668456" cy="2662453"/>
            <a:chOff x="0" y="0"/>
            <a:chExt cx="966178" cy="701222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966178" cy="701222"/>
            </a:xfrm>
            <a:custGeom>
              <a:avLst/>
              <a:gdLst/>
              <a:ahLst/>
              <a:cxnLst/>
              <a:rect r="r" b="b" t="t" l="l"/>
              <a:pathLst>
                <a:path h="701222" w="966178">
                  <a:moveTo>
                    <a:pt x="107631" y="0"/>
                  </a:moveTo>
                  <a:lnTo>
                    <a:pt x="858547" y="0"/>
                  </a:lnTo>
                  <a:cubicBezTo>
                    <a:pt x="917990" y="0"/>
                    <a:pt x="966178" y="48188"/>
                    <a:pt x="966178" y="107631"/>
                  </a:cubicBezTo>
                  <a:lnTo>
                    <a:pt x="966178" y="593592"/>
                  </a:lnTo>
                  <a:cubicBezTo>
                    <a:pt x="966178" y="653034"/>
                    <a:pt x="917990" y="701222"/>
                    <a:pt x="858547" y="701222"/>
                  </a:cubicBezTo>
                  <a:lnTo>
                    <a:pt x="107631" y="701222"/>
                  </a:lnTo>
                  <a:cubicBezTo>
                    <a:pt x="48188" y="701222"/>
                    <a:pt x="0" y="653034"/>
                    <a:pt x="0" y="593592"/>
                  </a:cubicBezTo>
                  <a:lnTo>
                    <a:pt x="0" y="107631"/>
                  </a:lnTo>
                  <a:cubicBezTo>
                    <a:pt x="0" y="48188"/>
                    <a:pt x="48188" y="0"/>
                    <a:pt x="107631" y="0"/>
                  </a:cubicBezTo>
                  <a:close/>
                </a:path>
              </a:pathLst>
            </a:custGeom>
            <a:solidFill>
              <a:srgbClr val="5CE1E6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66675"/>
              <a:ext cx="966178" cy="7678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1398470" y="4780511"/>
            <a:ext cx="2885416" cy="2662453"/>
            <a:chOff x="0" y="0"/>
            <a:chExt cx="759945" cy="701222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759945" cy="701222"/>
            </a:xfrm>
            <a:custGeom>
              <a:avLst/>
              <a:gdLst/>
              <a:ahLst/>
              <a:cxnLst/>
              <a:rect r="r" b="b" t="t" l="l"/>
              <a:pathLst>
                <a:path h="701222" w="759945">
                  <a:moveTo>
                    <a:pt x="136839" y="0"/>
                  </a:moveTo>
                  <a:lnTo>
                    <a:pt x="623106" y="0"/>
                  </a:lnTo>
                  <a:cubicBezTo>
                    <a:pt x="698680" y="0"/>
                    <a:pt x="759945" y="61265"/>
                    <a:pt x="759945" y="136839"/>
                  </a:cubicBezTo>
                  <a:lnTo>
                    <a:pt x="759945" y="564383"/>
                  </a:lnTo>
                  <a:cubicBezTo>
                    <a:pt x="759945" y="600675"/>
                    <a:pt x="745528" y="635481"/>
                    <a:pt x="719866" y="661143"/>
                  </a:cubicBezTo>
                  <a:cubicBezTo>
                    <a:pt x="694203" y="686805"/>
                    <a:pt x="659398" y="701222"/>
                    <a:pt x="623106" y="701222"/>
                  </a:cubicBezTo>
                  <a:lnTo>
                    <a:pt x="136839" y="701222"/>
                  </a:lnTo>
                  <a:cubicBezTo>
                    <a:pt x="61265" y="701222"/>
                    <a:pt x="0" y="639957"/>
                    <a:pt x="0" y="564383"/>
                  </a:cubicBezTo>
                  <a:lnTo>
                    <a:pt x="0" y="136839"/>
                  </a:lnTo>
                  <a:cubicBezTo>
                    <a:pt x="0" y="100547"/>
                    <a:pt x="14417" y="65742"/>
                    <a:pt x="40079" y="40079"/>
                  </a:cubicBezTo>
                  <a:cubicBezTo>
                    <a:pt x="65742" y="14417"/>
                    <a:pt x="100547" y="0"/>
                    <a:pt x="136839" y="0"/>
                  </a:cubicBezTo>
                  <a:close/>
                </a:path>
              </a:pathLst>
            </a:custGeom>
            <a:solidFill>
              <a:srgbClr val="5CE1E6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66675"/>
              <a:ext cx="759945" cy="7678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1398470" y="1847175"/>
            <a:ext cx="2885416" cy="2662453"/>
            <a:chOff x="0" y="0"/>
            <a:chExt cx="759945" cy="701222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759945" cy="701222"/>
            </a:xfrm>
            <a:custGeom>
              <a:avLst/>
              <a:gdLst/>
              <a:ahLst/>
              <a:cxnLst/>
              <a:rect r="r" b="b" t="t" l="l"/>
              <a:pathLst>
                <a:path h="701222" w="759945">
                  <a:moveTo>
                    <a:pt x="136839" y="0"/>
                  </a:moveTo>
                  <a:lnTo>
                    <a:pt x="623106" y="0"/>
                  </a:lnTo>
                  <a:cubicBezTo>
                    <a:pt x="698680" y="0"/>
                    <a:pt x="759945" y="61265"/>
                    <a:pt x="759945" y="136839"/>
                  </a:cubicBezTo>
                  <a:lnTo>
                    <a:pt x="759945" y="564383"/>
                  </a:lnTo>
                  <a:cubicBezTo>
                    <a:pt x="759945" y="600675"/>
                    <a:pt x="745528" y="635481"/>
                    <a:pt x="719866" y="661143"/>
                  </a:cubicBezTo>
                  <a:cubicBezTo>
                    <a:pt x="694203" y="686805"/>
                    <a:pt x="659398" y="701222"/>
                    <a:pt x="623106" y="701222"/>
                  </a:cubicBezTo>
                  <a:lnTo>
                    <a:pt x="136839" y="701222"/>
                  </a:lnTo>
                  <a:cubicBezTo>
                    <a:pt x="61265" y="701222"/>
                    <a:pt x="0" y="639957"/>
                    <a:pt x="0" y="564383"/>
                  </a:cubicBezTo>
                  <a:lnTo>
                    <a:pt x="0" y="136839"/>
                  </a:lnTo>
                  <a:cubicBezTo>
                    <a:pt x="0" y="100547"/>
                    <a:pt x="14417" y="65742"/>
                    <a:pt x="40079" y="40079"/>
                  </a:cubicBezTo>
                  <a:cubicBezTo>
                    <a:pt x="65742" y="14417"/>
                    <a:pt x="100547" y="0"/>
                    <a:pt x="136839" y="0"/>
                  </a:cubicBezTo>
                  <a:close/>
                </a:path>
              </a:pathLst>
            </a:custGeom>
            <a:solidFill>
              <a:srgbClr val="5CE1E6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66675"/>
              <a:ext cx="759945" cy="7678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9394060" y="7624547"/>
            <a:ext cx="8442651" cy="2509690"/>
            <a:chOff x="0" y="0"/>
            <a:chExt cx="2223579" cy="660988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2223579" cy="660988"/>
            </a:xfrm>
            <a:custGeom>
              <a:avLst/>
              <a:gdLst/>
              <a:ahLst/>
              <a:cxnLst/>
              <a:rect r="r" b="b" t="t" l="l"/>
              <a:pathLst>
                <a:path h="660988" w="2223579">
                  <a:moveTo>
                    <a:pt x="46767" y="0"/>
                  </a:moveTo>
                  <a:lnTo>
                    <a:pt x="2176812" y="0"/>
                  </a:lnTo>
                  <a:cubicBezTo>
                    <a:pt x="2189215" y="0"/>
                    <a:pt x="2201111" y="4927"/>
                    <a:pt x="2209881" y="13698"/>
                  </a:cubicBezTo>
                  <a:cubicBezTo>
                    <a:pt x="2218652" y="22468"/>
                    <a:pt x="2223579" y="34364"/>
                    <a:pt x="2223579" y="46767"/>
                  </a:cubicBezTo>
                  <a:lnTo>
                    <a:pt x="2223579" y="614221"/>
                  </a:lnTo>
                  <a:cubicBezTo>
                    <a:pt x="2223579" y="640050"/>
                    <a:pt x="2202641" y="660988"/>
                    <a:pt x="2176812" y="660988"/>
                  </a:cubicBezTo>
                  <a:lnTo>
                    <a:pt x="46767" y="660988"/>
                  </a:lnTo>
                  <a:cubicBezTo>
                    <a:pt x="34364" y="660988"/>
                    <a:pt x="22468" y="656061"/>
                    <a:pt x="13698" y="647290"/>
                  </a:cubicBezTo>
                  <a:cubicBezTo>
                    <a:pt x="4927" y="638520"/>
                    <a:pt x="0" y="626625"/>
                    <a:pt x="0" y="614221"/>
                  </a:cubicBezTo>
                  <a:lnTo>
                    <a:pt x="0" y="46767"/>
                  </a:lnTo>
                  <a:cubicBezTo>
                    <a:pt x="0" y="34364"/>
                    <a:pt x="4927" y="22468"/>
                    <a:pt x="13698" y="13698"/>
                  </a:cubicBezTo>
                  <a:cubicBezTo>
                    <a:pt x="22468" y="4927"/>
                    <a:pt x="34364" y="0"/>
                    <a:pt x="46767" y="0"/>
                  </a:cubicBezTo>
                  <a:close/>
                </a:path>
              </a:pathLst>
            </a:custGeom>
            <a:solidFill>
              <a:srgbClr val="5CE1E6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66675"/>
              <a:ext cx="2223579" cy="7276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701349" y="7624547"/>
            <a:ext cx="8442651" cy="2509690"/>
            <a:chOff x="0" y="0"/>
            <a:chExt cx="2223579" cy="660988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2223579" cy="660988"/>
            </a:xfrm>
            <a:custGeom>
              <a:avLst/>
              <a:gdLst/>
              <a:ahLst/>
              <a:cxnLst/>
              <a:rect r="r" b="b" t="t" l="l"/>
              <a:pathLst>
                <a:path h="660988" w="2223579">
                  <a:moveTo>
                    <a:pt x="46767" y="0"/>
                  </a:moveTo>
                  <a:lnTo>
                    <a:pt x="2176812" y="0"/>
                  </a:lnTo>
                  <a:cubicBezTo>
                    <a:pt x="2189215" y="0"/>
                    <a:pt x="2201111" y="4927"/>
                    <a:pt x="2209881" y="13698"/>
                  </a:cubicBezTo>
                  <a:cubicBezTo>
                    <a:pt x="2218652" y="22468"/>
                    <a:pt x="2223579" y="34364"/>
                    <a:pt x="2223579" y="46767"/>
                  </a:cubicBezTo>
                  <a:lnTo>
                    <a:pt x="2223579" y="614221"/>
                  </a:lnTo>
                  <a:cubicBezTo>
                    <a:pt x="2223579" y="640050"/>
                    <a:pt x="2202641" y="660988"/>
                    <a:pt x="2176812" y="660988"/>
                  </a:cubicBezTo>
                  <a:lnTo>
                    <a:pt x="46767" y="660988"/>
                  </a:lnTo>
                  <a:cubicBezTo>
                    <a:pt x="34364" y="660988"/>
                    <a:pt x="22468" y="656061"/>
                    <a:pt x="13698" y="647290"/>
                  </a:cubicBezTo>
                  <a:cubicBezTo>
                    <a:pt x="4927" y="638520"/>
                    <a:pt x="0" y="626625"/>
                    <a:pt x="0" y="614221"/>
                  </a:cubicBezTo>
                  <a:lnTo>
                    <a:pt x="0" y="46767"/>
                  </a:lnTo>
                  <a:cubicBezTo>
                    <a:pt x="0" y="34364"/>
                    <a:pt x="4927" y="22468"/>
                    <a:pt x="13698" y="13698"/>
                  </a:cubicBezTo>
                  <a:cubicBezTo>
                    <a:pt x="22468" y="4927"/>
                    <a:pt x="34364" y="0"/>
                    <a:pt x="46767" y="0"/>
                  </a:cubicBezTo>
                  <a:close/>
                </a:path>
              </a:pathLst>
            </a:custGeom>
            <a:solidFill>
              <a:srgbClr val="5CE1E6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66675"/>
              <a:ext cx="2223579" cy="7276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Freeform 32" id="32"/>
          <p:cNvSpPr/>
          <p:nvPr/>
        </p:nvSpPr>
        <p:spPr>
          <a:xfrm flipH="false" flipV="false" rot="0">
            <a:off x="9166610" y="1847175"/>
            <a:ext cx="1022495" cy="1019938"/>
          </a:xfrm>
          <a:custGeom>
            <a:avLst/>
            <a:gdLst/>
            <a:ahLst/>
            <a:cxnLst/>
            <a:rect r="r" b="b" t="t" l="l"/>
            <a:pathLst>
              <a:path h="1019938" w="1022495">
                <a:moveTo>
                  <a:pt x="0" y="0"/>
                </a:moveTo>
                <a:lnTo>
                  <a:pt x="1022495" y="0"/>
                </a:lnTo>
                <a:lnTo>
                  <a:pt x="1022495" y="1019938"/>
                </a:lnTo>
                <a:lnTo>
                  <a:pt x="0" y="10199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0">
            <a:off x="9394060" y="8322565"/>
            <a:ext cx="1312234" cy="1423528"/>
          </a:xfrm>
          <a:custGeom>
            <a:avLst/>
            <a:gdLst/>
            <a:ahLst/>
            <a:cxnLst/>
            <a:rect r="r" b="b" t="t" l="l"/>
            <a:pathLst>
              <a:path h="1423528" w="1312234">
                <a:moveTo>
                  <a:pt x="0" y="0"/>
                </a:moveTo>
                <a:lnTo>
                  <a:pt x="1312234" y="0"/>
                </a:lnTo>
                <a:lnTo>
                  <a:pt x="1312234" y="1423529"/>
                </a:lnTo>
                <a:lnTo>
                  <a:pt x="0" y="14235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4" id="34"/>
          <p:cNvSpPr/>
          <p:nvPr/>
        </p:nvSpPr>
        <p:spPr>
          <a:xfrm flipH="false" flipV="false" rot="0">
            <a:off x="777143" y="8252351"/>
            <a:ext cx="1254081" cy="1254081"/>
          </a:xfrm>
          <a:custGeom>
            <a:avLst/>
            <a:gdLst/>
            <a:ahLst/>
            <a:cxnLst/>
            <a:rect r="r" b="b" t="t" l="l"/>
            <a:pathLst>
              <a:path h="1254081" w="1254081">
                <a:moveTo>
                  <a:pt x="0" y="0"/>
                </a:moveTo>
                <a:lnTo>
                  <a:pt x="1254081" y="0"/>
                </a:lnTo>
                <a:lnTo>
                  <a:pt x="1254081" y="1254081"/>
                </a:lnTo>
                <a:lnTo>
                  <a:pt x="0" y="125408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5" id="35"/>
          <p:cNvSpPr/>
          <p:nvPr/>
        </p:nvSpPr>
        <p:spPr>
          <a:xfrm flipH="false" flipV="false" rot="0">
            <a:off x="15845986" y="1923699"/>
            <a:ext cx="1050875" cy="1177152"/>
          </a:xfrm>
          <a:custGeom>
            <a:avLst/>
            <a:gdLst/>
            <a:ahLst/>
            <a:cxnLst/>
            <a:rect r="r" b="b" t="t" l="l"/>
            <a:pathLst>
              <a:path h="1177152" w="1050875">
                <a:moveTo>
                  <a:pt x="0" y="0"/>
                </a:moveTo>
                <a:lnTo>
                  <a:pt x="1050875" y="0"/>
                </a:lnTo>
                <a:lnTo>
                  <a:pt x="1050875" y="1177152"/>
                </a:lnTo>
                <a:lnTo>
                  <a:pt x="0" y="117715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6" id="36"/>
          <p:cNvSpPr/>
          <p:nvPr/>
        </p:nvSpPr>
        <p:spPr>
          <a:xfrm flipH="false" flipV="false" rot="0">
            <a:off x="12167049" y="1965507"/>
            <a:ext cx="1348257" cy="808954"/>
          </a:xfrm>
          <a:custGeom>
            <a:avLst/>
            <a:gdLst/>
            <a:ahLst/>
            <a:cxnLst/>
            <a:rect r="r" b="b" t="t" l="l"/>
            <a:pathLst>
              <a:path h="808954" w="1348257">
                <a:moveTo>
                  <a:pt x="0" y="0"/>
                </a:moveTo>
                <a:lnTo>
                  <a:pt x="1348257" y="0"/>
                </a:lnTo>
                <a:lnTo>
                  <a:pt x="1348257" y="808954"/>
                </a:lnTo>
                <a:lnTo>
                  <a:pt x="0" y="80895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7" id="37"/>
          <p:cNvSpPr/>
          <p:nvPr/>
        </p:nvSpPr>
        <p:spPr>
          <a:xfrm flipH="false" flipV="false" rot="0">
            <a:off x="12387020" y="4818611"/>
            <a:ext cx="908316" cy="914970"/>
          </a:xfrm>
          <a:custGeom>
            <a:avLst/>
            <a:gdLst/>
            <a:ahLst/>
            <a:cxnLst/>
            <a:rect r="r" b="b" t="t" l="l"/>
            <a:pathLst>
              <a:path h="914970" w="908316">
                <a:moveTo>
                  <a:pt x="0" y="0"/>
                </a:moveTo>
                <a:lnTo>
                  <a:pt x="908315" y="0"/>
                </a:lnTo>
                <a:lnTo>
                  <a:pt x="908315" y="914970"/>
                </a:lnTo>
                <a:lnTo>
                  <a:pt x="0" y="91497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8" id="38"/>
          <p:cNvSpPr/>
          <p:nvPr/>
        </p:nvSpPr>
        <p:spPr>
          <a:xfrm flipH="false" flipV="false" rot="0">
            <a:off x="1769469" y="2003607"/>
            <a:ext cx="979459" cy="1183962"/>
          </a:xfrm>
          <a:custGeom>
            <a:avLst/>
            <a:gdLst/>
            <a:ahLst/>
            <a:cxnLst/>
            <a:rect r="r" b="b" t="t" l="l"/>
            <a:pathLst>
              <a:path h="1183962" w="979459">
                <a:moveTo>
                  <a:pt x="0" y="0"/>
                </a:moveTo>
                <a:lnTo>
                  <a:pt x="979460" y="0"/>
                </a:lnTo>
                <a:lnTo>
                  <a:pt x="979460" y="1183962"/>
                </a:lnTo>
                <a:lnTo>
                  <a:pt x="0" y="118396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9" id="39"/>
          <p:cNvSpPr/>
          <p:nvPr/>
        </p:nvSpPr>
        <p:spPr>
          <a:xfrm flipH="false" flipV="false" rot="0">
            <a:off x="5478511" y="4645070"/>
            <a:ext cx="798101" cy="814388"/>
          </a:xfrm>
          <a:custGeom>
            <a:avLst/>
            <a:gdLst/>
            <a:ahLst/>
            <a:cxnLst/>
            <a:rect r="r" b="b" t="t" l="l"/>
            <a:pathLst>
              <a:path h="814388" w="798101">
                <a:moveTo>
                  <a:pt x="0" y="0"/>
                </a:moveTo>
                <a:lnTo>
                  <a:pt x="798101" y="0"/>
                </a:lnTo>
                <a:lnTo>
                  <a:pt x="798101" y="814388"/>
                </a:lnTo>
                <a:lnTo>
                  <a:pt x="0" y="814388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0" id="40"/>
          <p:cNvSpPr/>
          <p:nvPr/>
        </p:nvSpPr>
        <p:spPr>
          <a:xfrm flipH="false" flipV="false" rot="0">
            <a:off x="5434339" y="1847175"/>
            <a:ext cx="769781" cy="717996"/>
          </a:xfrm>
          <a:custGeom>
            <a:avLst/>
            <a:gdLst/>
            <a:ahLst/>
            <a:cxnLst/>
            <a:rect r="r" b="b" t="t" l="l"/>
            <a:pathLst>
              <a:path h="717996" w="769781">
                <a:moveTo>
                  <a:pt x="0" y="0"/>
                </a:moveTo>
                <a:lnTo>
                  <a:pt x="769781" y="0"/>
                </a:lnTo>
                <a:lnTo>
                  <a:pt x="769781" y="717996"/>
                </a:lnTo>
                <a:lnTo>
                  <a:pt x="0" y="717996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1" id="41"/>
          <p:cNvSpPr/>
          <p:nvPr/>
        </p:nvSpPr>
        <p:spPr>
          <a:xfrm flipH="false" flipV="false" rot="0">
            <a:off x="8214805" y="1923699"/>
            <a:ext cx="567008" cy="539173"/>
          </a:xfrm>
          <a:custGeom>
            <a:avLst/>
            <a:gdLst/>
            <a:ahLst/>
            <a:cxnLst/>
            <a:rect r="r" b="b" t="t" l="l"/>
            <a:pathLst>
              <a:path h="539173" w="567008">
                <a:moveTo>
                  <a:pt x="0" y="0"/>
                </a:moveTo>
                <a:lnTo>
                  <a:pt x="567008" y="0"/>
                </a:lnTo>
                <a:lnTo>
                  <a:pt x="567008" y="539174"/>
                </a:lnTo>
                <a:lnTo>
                  <a:pt x="0" y="539174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2" id="42"/>
          <p:cNvSpPr txBox="true"/>
          <p:nvPr/>
        </p:nvSpPr>
        <p:spPr>
          <a:xfrm rot="0">
            <a:off x="174135" y="812125"/>
            <a:ext cx="9215455" cy="1035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50"/>
              </a:lnSpc>
            </a:pPr>
            <a:r>
              <a:rPr lang="en-US" sz="5000" spc="-355">
                <a:solidFill>
                  <a:srgbClr val="1A014B"/>
                </a:solidFill>
                <a:latin typeface="Archive"/>
                <a:ea typeface="Archive"/>
                <a:cs typeface="Archive"/>
                <a:sym typeface="Archive"/>
              </a:rPr>
              <a:t>PLAN DE NEGOCIO</a:t>
            </a:r>
          </a:p>
          <a:p>
            <a:pPr algn="l">
              <a:lnSpc>
                <a:spcPts val="3850"/>
              </a:lnSpc>
            </a:pPr>
          </a:p>
        </p:txBody>
      </p:sp>
      <p:sp>
        <p:nvSpPr>
          <p:cNvPr name="TextBox 43" id="43"/>
          <p:cNvSpPr txBox="true"/>
          <p:nvPr/>
        </p:nvSpPr>
        <p:spPr>
          <a:xfrm rot="0">
            <a:off x="10630037" y="7880949"/>
            <a:ext cx="3937000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1A014B"/>
                </a:solidFill>
                <a:latin typeface="Open Sans"/>
                <a:ea typeface="Open Sans"/>
                <a:cs typeface="Open Sans"/>
                <a:sym typeface="Open Sans"/>
              </a:rPr>
              <a:t>Fuentes de ingreso: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10630037" y="8531225"/>
            <a:ext cx="5428456" cy="14065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807" indent="-215904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1A014B"/>
                </a:solidFill>
                <a:latin typeface="Open Sans"/>
                <a:ea typeface="Open Sans"/>
                <a:cs typeface="Open Sans"/>
                <a:sym typeface="Open Sans"/>
              </a:rPr>
              <a:t>Licencias institucion</a:t>
            </a:r>
            <a:r>
              <a:rPr lang="en-US" sz="2000">
                <a:solidFill>
                  <a:srgbClr val="1A014B"/>
                </a:solidFill>
                <a:latin typeface="Open Sans"/>
                <a:ea typeface="Open Sans"/>
                <a:cs typeface="Open Sans"/>
                <a:sym typeface="Open Sans"/>
              </a:rPr>
              <a:t>ales.</a:t>
            </a:r>
          </a:p>
          <a:p>
            <a:pPr algn="l" marL="431807" indent="-215904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1A014B"/>
                </a:solidFill>
                <a:latin typeface="Open Sans"/>
                <a:ea typeface="Open Sans"/>
                <a:cs typeface="Open Sans"/>
                <a:sym typeface="Open Sans"/>
              </a:rPr>
              <a:t>Servicios de personalización e integración.</a:t>
            </a:r>
          </a:p>
          <a:p>
            <a:pPr algn="l" marL="431807" indent="-215904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1A014B"/>
                </a:solidFill>
                <a:latin typeface="Open Sans"/>
                <a:ea typeface="Open Sans"/>
                <a:cs typeface="Open Sans"/>
                <a:sym typeface="Open Sans"/>
              </a:rPr>
              <a:t>Mantenimiento y actualizaciones.</a:t>
            </a:r>
          </a:p>
          <a:p>
            <a:pPr algn="l">
              <a:lnSpc>
                <a:spcPts val="2800"/>
              </a:lnSpc>
            </a:pPr>
          </a:p>
        </p:txBody>
      </p:sp>
      <p:sp>
        <p:nvSpPr>
          <p:cNvPr name="TextBox 45" id="45"/>
          <p:cNvSpPr txBox="true"/>
          <p:nvPr/>
        </p:nvSpPr>
        <p:spPr>
          <a:xfrm rot="0">
            <a:off x="2031224" y="7747764"/>
            <a:ext cx="3665934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1A014B"/>
                </a:solidFill>
                <a:latin typeface="Open Sans"/>
                <a:ea typeface="Open Sans"/>
                <a:cs typeface="Open Sans"/>
                <a:sym typeface="Open Sans"/>
              </a:rPr>
              <a:t>Costos estructura: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2031224" y="8473426"/>
            <a:ext cx="4435225" cy="15546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87373" indent="-193687" lvl="1">
              <a:lnSpc>
                <a:spcPts val="2511"/>
              </a:lnSpc>
              <a:buFont typeface="Arial"/>
              <a:buChar char="•"/>
            </a:pPr>
            <a:r>
              <a:rPr lang="en-US" sz="1794">
                <a:solidFill>
                  <a:srgbClr val="1A014B"/>
                </a:solidFill>
                <a:latin typeface="Open Sans"/>
                <a:ea typeface="Open Sans"/>
                <a:cs typeface="Open Sans"/>
                <a:sym typeface="Open Sans"/>
              </a:rPr>
              <a:t>Infraestructura y Servidores</a:t>
            </a:r>
          </a:p>
          <a:p>
            <a:pPr algn="l" marL="387373" indent="-193687" lvl="1">
              <a:lnSpc>
                <a:spcPts val="2511"/>
              </a:lnSpc>
              <a:buFont typeface="Arial"/>
              <a:buChar char="•"/>
            </a:pPr>
            <a:r>
              <a:rPr lang="en-US" sz="1794">
                <a:solidFill>
                  <a:srgbClr val="1A014B"/>
                </a:solidFill>
                <a:latin typeface="Open Sans"/>
                <a:ea typeface="Open Sans"/>
                <a:cs typeface="Open Sans"/>
                <a:sym typeface="Open Sans"/>
              </a:rPr>
              <a:t>Herr</a:t>
            </a:r>
            <a:r>
              <a:rPr lang="en-US" sz="1794">
                <a:solidFill>
                  <a:srgbClr val="1A014B"/>
                </a:solidFill>
                <a:latin typeface="Open Sans"/>
                <a:ea typeface="Open Sans"/>
                <a:cs typeface="Open Sans"/>
                <a:sym typeface="Open Sans"/>
              </a:rPr>
              <a:t>amientas de Desarrollo</a:t>
            </a:r>
          </a:p>
          <a:p>
            <a:pPr algn="l" marL="387373" indent="-193687" lvl="1">
              <a:lnSpc>
                <a:spcPts val="2511"/>
              </a:lnSpc>
              <a:buFont typeface="Arial"/>
              <a:buChar char="•"/>
            </a:pPr>
            <a:r>
              <a:rPr lang="en-US" sz="1794">
                <a:solidFill>
                  <a:srgbClr val="1A014B"/>
                </a:solidFill>
                <a:latin typeface="Open Sans"/>
                <a:ea typeface="Open Sans"/>
                <a:cs typeface="Open Sans"/>
                <a:sym typeface="Open Sans"/>
              </a:rPr>
              <a:t>Mantenimiento y Operación</a:t>
            </a:r>
          </a:p>
          <a:p>
            <a:pPr algn="l" marL="387373" indent="-193687" lvl="1">
              <a:lnSpc>
                <a:spcPts val="2511"/>
              </a:lnSpc>
              <a:buFont typeface="Arial"/>
              <a:buChar char="•"/>
            </a:pPr>
            <a:r>
              <a:rPr lang="en-US" sz="1794">
                <a:solidFill>
                  <a:srgbClr val="1A014B"/>
                </a:solidFill>
                <a:latin typeface="Open Sans"/>
                <a:ea typeface="Open Sans"/>
                <a:cs typeface="Open Sans"/>
                <a:sym typeface="Open Sans"/>
              </a:rPr>
              <a:t>Marketing y Ventas</a:t>
            </a:r>
          </a:p>
          <a:p>
            <a:pPr algn="l">
              <a:lnSpc>
                <a:spcPts val="2511"/>
              </a:lnSpc>
            </a:pPr>
          </a:p>
        </p:txBody>
      </p:sp>
      <p:sp>
        <p:nvSpPr>
          <p:cNvPr name="TextBox 47" id="47"/>
          <p:cNvSpPr txBox="true"/>
          <p:nvPr/>
        </p:nvSpPr>
        <p:spPr>
          <a:xfrm rot="0">
            <a:off x="14750611" y="3140301"/>
            <a:ext cx="3086100" cy="8153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400">
                <a:solidFill>
                  <a:srgbClr val="1A014B"/>
                </a:solidFill>
                <a:latin typeface="Open Sans"/>
                <a:ea typeface="Open Sans"/>
                <a:cs typeface="Open Sans"/>
                <a:sym typeface="Open Sans"/>
              </a:rPr>
              <a:t>S</a:t>
            </a:r>
            <a:r>
              <a:rPr lang="en-US" sz="2400">
                <a:solidFill>
                  <a:srgbClr val="1A014B"/>
                </a:solidFill>
                <a:latin typeface="Open Sans"/>
                <a:ea typeface="Open Sans"/>
                <a:cs typeface="Open Sans"/>
                <a:sym typeface="Open Sans"/>
              </a:rPr>
              <a:t>egmentos de clientes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14750611" y="4085720"/>
            <a:ext cx="3086100" cy="18573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3860" indent="-161930" lvl="1">
              <a:lnSpc>
                <a:spcPts val="2100"/>
              </a:lnSpc>
              <a:buFont typeface="Arial"/>
              <a:buChar char="•"/>
            </a:pPr>
            <a:r>
              <a:rPr lang="en-US" sz="1500">
                <a:solidFill>
                  <a:srgbClr val="1A014B"/>
                </a:solidFill>
                <a:latin typeface="Open Sans"/>
                <a:ea typeface="Open Sans"/>
                <a:cs typeface="Open Sans"/>
                <a:sym typeface="Open Sans"/>
              </a:rPr>
              <a:t>Institutos profesionales </a:t>
            </a:r>
          </a:p>
          <a:p>
            <a:pPr algn="l" marL="323860" indent="-161930" lvl="1">
              <a:lnSpc>
                <a:spcPts val="2100"/>
              </a:lnSpc>
              <a:buFont typeface="Arial"/>
              <a:buChar char="•"/>
            </a:pPr>
            <a:r>
              <a:rPr lang="en-US" sz="1500">
                <a:solidFill>
                  <a:srgbClr val="1A014B"/>
                </a:solidFill>
                <a:latin typeface="Open Sans"/>
                <a:ea typeface="Open Sans"/>
                <a:cs typeface="Open Sans"/>
                <a:sym typeface="Open Sans"/>
              </a:rPr>
              <a:t>Centros de formación técnica</a:t>
            </a:r>
          </a:p>
          <a:p>
            <a:pPr algn="l" marL="323860" indent="-161930" lvl="1">
              <a:lnSpc>
                <a:spcPts val="2100"/>
              </a:lnSpc>
              <a:buFont typeface="Arial"/>
              <a:buChar char="•"/>
            </a:pPr>
            <a:r>
              <a:rPr lang="en-US" sz="1500">
                <a:solidFill>
                  <a:srgbClr val="1A014B"/>
                </a:solidFill>
                <a:latin typeface="Open Sans"/>
                <a:ea typeface="Open Sans"/>
                <a:cs typeface="Open Sans"/>
                <a:sym typeface="Open Sans"/>
              </a:rPr>
              <a:t>Universid</a:t>
            </a:r>
            <a:r>
              <a:rPr lang="en-US" sz="1500">
                <a:solidFill>
                  <a:srgbClr val="1A014B"/>
                </a:solidFill>
                <a:latin typeface="Open Sans"/>
                <a:ea typeface="Open Sans"/>
                <a:cs typeface="Open Sans"/>
                <a:sym typeface="Open Sans"/>
              </a:rPr>
              <a:t>ades privadas medianas</a:t>
            </a:r>
          </a:p>
          <a:p>
            <a:pPr algn="l" marL="323860" indent="-161930" lvl="1">
              <a:lnSpc>
                <a:spcPts val="2100"/>
              </a:lnSpc>
              <a:buFont typeface="Arial"/>
              <a:buChar char="•"/>
            </a:pPr>
            <a:r>
              <a:rPr lang="en-US" sz="1500">
                <a:solidFill>
                  <a:srgbClr val="1A014B"/>
                </a:solidFill>
                <a:latin typeface="Open Sans"/>
                <a:ea typeface="Open Sans"/>
                <a:cs typeface="Open Sans"/>
                <a:sym typeface="Open Sans"/>
              </a:rPr>
              <a:t>Instituciones con procesos de matrícula digitalizados</a:t>
            </a:r>
          </a:p>
          <a:p>
            <a:pPr algn="l">
              <a:lnSpc>
                <a:spcPts val="2100"/>
              </a:lnSpc>
            </a:pPr>
          </a:p>
        </p:txBody>
      </p:sp>
      <p:sp>
        <p:nvSpPr>
          <p:cNvPr name="TextBox 49" id="49"/>
          <p:cNvSpPr txBox="true"/>
          <p:nvPr/>
        </p:nvSpPr>
        <p:spPr>
          <a:xfrm rot="0">
            <a:off x="11398470" y="3506702"/>
            <a:ext cx="2885416" cy="10928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45449" indent="-172725" lvl="1">
              <a:lnSpc>
                <a:spcPts val="2240"/>
              </a:lnSpc>
              <a:buFont typeface="Arial"/>
              <a:buChar char="•"/>
            </a:pPr>
            <a:r>
              <a:rPr lang="en-US" sz="1600">
                <a:solidFill>
                  <a:srgbClr val="1A014B"/>
                </a:solidFill>
                <a:latin typeface="Open Sans"/>
                <a:ea typeface="Open Sans"/>
                <a:cs typeface="Open Sans"/>
                <a:sym typeface="Open Sans"/>
              </a:rPr>
              <a:t>Soport</a:t>
            </a:r>
            <a:r>
              <a:rPr lang="en-US" sz="1600">
                <a:solidFill>
                  <a:srgbClr val="1A014B"/>
                </a:solidFill>
                <a:latin typeface="Open Sans"/>
                <a:ea typeface="Open Sans"/>
                <a:cs typeface="Open Sans"/>
                <a:sym typeface="Open Sans"/>
              </a:rPr>
              <a:t>e técnico 24/7</a:t>
            </a:r>
          </a:p>
          <a:p>
            <a:pPr algn="l" marL="345449" indent="-172725" lvl="1">
              <a:lnSpc>
                <a:spcPts val="2240"/>
              </a:lnSpc>
              <a:buFont typeface="Arial"/>
              <a:buChar char="•"/>
            </a:pPr>
            <a:r>
              <a:rPr lang="en-US" sz="1600">
                <a:solidFill>
                  <a:srgbClr val="1A014B"/>
                </a:solidFill>
                <a:latin typeface="Open Sans"/>
                <a:ea typeface="Open Sans"/>
                <a:cs typeface="Open Sans"/>
                <a:sym typeface="Open Sans"/>
              </a:rPr>
              <a:t>Portal de administración con analytics</a:t>
            </a:r>
          </a:p>
          <a:p>
            <a:pPr algn="l">
              <a:lnSpc>
                <a:spcPts val="2240"/>
              </a:lnSpc>
            </a:pPr>
          </a:p>
        </p:txBody>
      </p:sp>
      <p:sp>
        <p:nvSpPr>
          <p:cNvPr name="TextBox 50" id="50"/>
          <p:cNvSpPr txBox="true"/>
          <p:nvPr/>
        </p:nvSpPr>
        <p:spPr>
          <a:xfrm rot="0">
            <a:off x="11521767" y="2831611"/>
            <a:ext cx="2638822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>
                <a:solidFill>
                  <a:srgbClr val="1A014B"/>
                </a:solidFill>
                <a:latin typeface="Open Sans"/>
                <a:ea typeface="Open Sans"/>
                <a:cs typeface="Open Sans"/>
                <a:sym typeface="Open Sans"/>
              </a:rPr>
              <a:t>Relación Cliente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11623705" y="5705701"/>
            <a:ext cx="2536883" cy="406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45"/>
              </a:lnSpc>
            </a:pPr>
            <a:r>
              <a:rPr lang="en-US" sz="2389">
                <a:solidFill>
                  <a:srgbClr val="1A014B"/>
                </a:solidFill>
                <a:latin typeface="Open Sans"/>
                <a:ea typeface="Open Sans"/>
                <a:cs typeface="Open Sans"/>
                <a:sym typeface="Open Sans"/>
              </a:rPr>
              <a:t>Canales</a:t>
            </a:r>
          </a:p>
        </p:txBody>
      </p:sp>
      <p:sp>
        <p:nvSpPr>
          <p:cNvPr name="TextBox 52" id="52"/>
          <p:cNvSpPr txBox="true"/>
          <p:nvPr/>
        </p:nvSpPr>
        <p:spPr>
          <a:xfrm rot="0">
            <a:off x="11398470" y="6197463"/>
            <a:ext cx="2885416" cy="8712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67039" indent="-183519" lvl="1">
              <a:lnSpc>
                <a:spcPts val="2380"/>
              </a:lnSpc>
              <a:buFont typeface="Arial"/>
              <a:buChar char="•"/>
            </a:pPr>
            <a:r>
              <a:rPr lang="en-US" sz="1700">
                <a:solidFill>
                  <a:srgbClr val="1A014B"/>
                </a:solidFill>
                <a:latin typeface="Open Sans"/>
                <a:ea typeface="Open Sans"/>
                <a:cs typeface="Open Sans"/>
                <a:sym typeface="Open Sans"/>
              </a:rPr>
              <a:t>Portal Web institucional</a:t>
            </a:r>
          </a:p>
          <a:p>
            <a:pPr algn="l" marL="367039" indent="-183519" lvl="1">
              <a:lnSpc>
                <a:spcPts val="2380"/>
              </a:lnSpc>
              <a:buFont typeface="Arial"/>
              <a:buChar char="•"/>
            </a:pPr>
            <a:r>
              <a:rPr lang="en-US" sz="1700">
                <a:solidFill>
                  <a:srgbClr val="1A014B"/>
                </a:solidFill>
                <a:latin typeface="Open Sans"/>
                <a:ea typeface="Open Sans"/>
                <a:cs typeface="Open Sans"/>
                <a:sym typeface="Open Sans"/>
              </a:rPr>
              <a:t>Redes sociales</a:t>
            </a:r>
          </a:p>
          <a:p>
            <a:pPr algn="l" marL="367039" indent="-183519" lvl="1">
              <a:lnSpc>
                <a:spcPts val="2380"/>
              </a:lnSpc>
              <a:buFont typeface="Arial"/>
              <a:buChar char="•"/>
            </a:pPr>
            <a:r>
              <a:rPr lang="en-US" sz="1700">
                <a:solidFill>
                  <a:srgbClr val="1A014B"/>
                </a:solidFill>
                <a:latin typeface="Open Sans"/>
                <a:ea typeface="Open Sans"/>
                <a:cs typeface="Open Sans"/>
                <a:sym typeface="Open Sans"/>
              </a:rPr>
              <a:t>Ferias institucionales </a:t>
            </a:r>
          </a:p>
        </p:txBody>
      </p:sp>
      <p:sp>
        <p:nvSpPr>
          <p:cNvPr name="TextBox 53" id="53"/>
          <p:cNvSpPr txBox="true"/>
          <p:nvPr/>
        </p:nvSpPr>
        <p:spPr>
          <a:xfrm rot="0">
            <a:off x="893311" y="3216144"/>
            <a:ext cx="2702177" cy="4045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09"/>
              </a:lnSpc>
            </a:pPr>
            <a:r>
              <a:rPr lang="en-US" sz="2364">
                <a:solidFill>
                  <a:srgbClr val="1A014B"/>
                </a:solidFill>
                <a:latin typeface="Open Sans"/>
                <a:ea typeface="Open Sans"/>
                <a:cs typeface="Open Sans"/>
                <a:sym typeface="Open Sans"/>
              </a:rPr>
              <a:t>Asociaciones clave</a:t>
            </a:r>
          </a:p>
        </p:txBody>
      </p:sp>
      <p:sp>
        <p:nvSpPr>
          <p:cNvPr name="TextBox 54" id="54"/>
          <p:cNvSpPr txBox="true"/>
          <p:nvPr/>
        </p:nvSpPr>
        <p:spPr>
          <a:xfrm rot="0">
            <a:off x="936975" y="4125547"/>
            <a:ext cx="2644449" cy="21237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6755" indent="-163377" lvl="1">
              <a:lnSpc>
                <a:spcPts val="2118"/>
              </a:lnSpc>
              <a:buFont typeface="Arial"/>
              <a:buChar char="•"/>
            </a:pPr>
            <a:r>
              <a:rPr lang="en-US" sz="1513">
                <a:solidFill>
                  <a:srgbClr val="1A014B"/>
                </a:solidFill>
                <a:latin typeface="Open Sans"/>
                <a:ea typeface="Open Sans"/>
                <a:cs typeface="Open Sans"/>
                <a:sym typeface="Open Sans"/>
              </a:rPr>
              <a:t>Proveedores de infraestructura Cloud </a:t>
            </a:r>
          </a:p>
          <a:p>
            <a:pPr algn="l" marL="326755" indent="-163377" lvl="1">
              <a:lnSpc>
                <a:spcPts val="2118"/>
              </a:lnSpc>
              <a:buFont typeface="Arial"/>
              <a:buChar char="•"/>
            </a:pPr>
            <a:r>
              <a:rPr lang="en-US" sz="1513">
                <a:solidFill>
                  <a:srgbClr val="1A014B"/>
                </a:solidFill>
                <a:latin typeface="Open Sans"/>
                <a:ea typeface="Open Sans"/>
                <a:cs typeface="Open Sans"/>
                <a:sym typeface="Open Sans"/>
              </a:rPr>
              <a:t>Proveedores de modelos LLM </a:t>
            </a:r>
          </a:p>
          <a:p>
            <a:pPr algn="l" marL="326755" indent="-163377" lvl="1">
              <a:lnSpc>
                <a:spcPts val="2118"/>
              </a:lnSpc>
              <a:buFont typeface="Arial"/>
              <a:buChar char="•"/>
            </a:pPr>
            <a:r>
              <a:rPr lang="en-US" sz="1513">
                <a:solidFill>
                  <a:srgbClr val="1A014B"/>
                </a:solidFill>
                <a:latin typeface="Open Sans"/>
                <a:ea typeface="Open Sans"/>
                <a:cs typeface="Open Sans"/>
                <a:sym typeface="Open Sans"/>
              </a:rPr>
              <a:t>Partners de integración (consultoras tecnológicas)</a:t>
            </a:r>
          </a:p>
          <a:p>
            <a:pPr algn="l" marL="326755" indent="-163377" lvl="1">
              <a:lnSpc>
                <a:spcPts val="2118"/>
              </a:lnSpc>
              <a:buFont typeface="Arial"/>
              <a:buChar char="•"/>
            </a:pPr>
            <a:r>
              <a:rPr lang="en-US" sz="1513">
                <a:solidFill>
                  <a:srgbClr val="1A014B"/>
                </a:solidFill>
                <a:latin typeface="Open Sans"/>
                <a:ea typeface="Open Sans"/>
                <a:cs typeface="Open Sans"/>
                <a:sym typeface="Open Sans"/>
              </a:rPr>
              <a:t> Ministerio de educación </a:t>
            </a:r>
          </a:p>
          <a:p>
            <a:pPr algn="l">
              <a:lnSpc>
                <a:spcPts val="2118"/>
              </a:lnSpc>
            </a:pPr>
          </a:p>
        </p:txBody>
      </p:sp>
      <p:sp>
        <p:nvSpPr>
          <p:cNvPr name="TextBox 55" id="55"/>
          <p:cNvSpPr txBox="true"/>
          <p:nvPr/>
        </p:nvSpPr>
        <p:spPr>
          <a:xfrm rot="0">
            <a:off x="4434854" y="5411833"/>
            <a:ext cx="2885416" cy="349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1A014B"/>
                </a:solidFill>
                <a:latin typeface="Open Sans"/>
                <a:ea typeface="Open Sans"/>
                <a:cs typeface="Open Sans"/>
                <a:sym typeface="Open Sans"/>
              </a:rPr>
              <a:t>Recursos clave</a:t>
            </a:r>
          </a:p>
        </p:txBody>
      </p:sp>
      <p:sp>
        <p:nvSpPr>
          <p:cNvPr name="TextBox 56" id="56"/>
          <p:cNvSpPr txBox="true"/>
          <p:nvPr/>
        </p:nvSpPr>
        <p:spPr>
          <a:xfrm rot="0">
            <a:off x="4434854" y="5894432"/>
            <a:ext cx="2885416" cy="13766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80681" indent="-140340" lvl="1">
              <a:lnSpc>
                <a:spcPts val="1820"/>
              </a:lnSpc>
              <a:buFont typeface="Arial"/>
              <a:buChar char="•"/>
            </a:pPr>
            <a:r>
              <a:rPr lang="en-US" sz="1300">
                <a:solidFill>
                  <a:srgbClr val="1A014B"/>
                </a:solidFill>
                <a:latin typeface="Open Sans"/>
                <a:ea typeface="Open Sans"/>
                <a:cs typeface="Open Sans"/>
                <a:sym typeface="Open Sans"/>
              </a:rPr>
              <a:t>Infr</a:t>
            </a:r>
            <a:r>
              <a:rPr lang="en-US" sz="1300">
                <a:solidFill>
                  <a:srgbClr val="1A014B"/>
                </a:solidFill>
                <a:latin typeface="Open Sans"/>
                <a:ea typeface="Open Sans"/>
                <a:cs typeface="Open Sans"/>
                <a:sym typeface="Open Sans"/>
              </a:rPr>
              <a:t>aestructura de base de datos </a:t>
            </a:r>
          </a:p>
          <a:p>
            <a:pPr algn="l" marL="280681" indent="-140340" lvl="1">
              <a:lnSpc>
                <a:spcPts val="1820"/>
              </a:lnSpc>
              <a:buFont typeface="Arial"/>
              <a:buChar char="•"/>
            </a:pPr>
            <a:r>
              <a:rPr lang="en-US" sz="1300">
                <a:solidFill>
                  <a:srgbClr val="1A014B"/>
                </a:solidFill>
                <a:latin typeface="Open Sans"/>
                <a:ea typeface="Open Sans"/>
                <a:cs typeface="Open Sans"/>
                <a:sym typeface="Open Sans"/>
              </a:rPr>
              <a:t>Herramientas de desarrollo </a:t>
            </a:r>
          </a:p>
          <a:p>
            <a:pPr algn="l" marL="280681" indent="-140340" lvl="1">
              <a:lnSpc>
                <a:spcPts val="1820"/>
              </a:lnSpc>
              <a:buFont typeface="Arial"/>
              <a:buChar char="•"/>
            </a:pPr>
            <a:r>
              <a:rPr lang="en-US" sz="1300">
                <a:solidFill>
                  <a:srgbClr val="1A014B"/>
                </a:solidFill>
                <a:latin typeface="Open Sans"/>
                <a:ea typeface="Open Sans"/>
                <a:cs typeface="Open Sans"/>
                <a:sym typeface="Open Sans"/>
              </a:rPr>
              <a:t>Equipo técnico especializado </a:t>
            </a:r>
          </a:p>
          <a:p>
            <a:pPr algn="l" marL="280681" indent="-140340" lvl="1">
              <a:lnSpc>
                <a:spcPts val="1820"/>
              </a:lnSpc>
              <a:buFont typeface="Arial"/>
              <a:buChar char="•"/>
            </a:pPr>
            <a:r>
              <a:rPr lang="en-US" sz="1300">
                <a:solidFill>
                  <a:srgbClr val="1A014B"/>
                </a:solidFill>
                <a:latin typeface="Open Sans"/>
                <a:ea typeface="Open Sans"/>
                <a:cs typeface="Open Sans"/>
                <a:sym typeface="Open Sans"/>
              </a:rPr>
              <a:t>Base de conocimiento académico </a:t>
            </a:r>
          </a:p>
          <a:p>
            <a:pPr algn="l" marL="280681" indent="-140340" lvl="1">
              <a:lnSpc>
                <a:spcPts val="1820"/>
              </a:lnSpc>
              <a:buFont typeface="Arial"/>
              <a:buChar char="•"/>
            </a:pPr>
            <a:r>
              <a:rPr lang="en-US" sz="1300">
                <a:solidFill>
                  <a:srgbClr val="1A014B"/>
                </a:solidFill>
                <a:latin typeface="Open Sans"/>
                <a:ea typeface="Open Sans"/>
                <a:cs typeface="Open Sans"/>
                <a:sym typeface="Open Sans"/>
              </a:rPr>
              <a:t>Capital de operación inicial</a:t>
            </a:r>
          </a:p>
          <a:p>
            <a:pPr algn="l">
              <a:lnSpc>
                <a:spcPts val="1820"/>
              </a:lnSpc>
            </a:pPr>
          </a:p>
        </p:txBody>
      </p:sp>
      <p:sp>
        <p:nvSpPr>
          <p:cNvPr name="TextBox 57" id="57"/>
          <p:cNvSpPr txBox="true"/>
          <p:nvPr/>
        </p:nvSpPr>
        <p:spPr>
          <a:xfrm rot="0">
            <a:off x="4781862" y="2532526"/>
            <a:ext cx="2228191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60"/>
              </a:lnSpc>
            </a:pPr>
            <a:r>
              <a:rPr lang="en-US" sz="1900">
                <a:solidFill>
                  <a:srgbClr val="1A014B"/>
                </a:solidFill>
                <a:latin typeface="Open Sans"/>
                <a:ea typeface="Open Sans"/>
                <a:cs typeface="Open Sans"/>
                <a:sym typeface="Open Sans"/>
              </a:rPr>
              <a:t>Actividades clave</a:t>
            </a:r>
          </a:p>
        </p:txBody>
      </p:sp>
      <p:sp>
        <p:nvSpPr>
          <p:cNvPr name="TextBox 58" id="58"/>
          <p:cNvSpPr txBox="true"/>
          <p:nvPr/>
        </p:nvSpPr>
        <p:spPr>
          <a:xfrm rot="0">
            <a:off x="4248836" y="2848063"/>
            <a:ext cx="3708383" cy="18745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59091" indent="-129546" lvl="1">
              <a:lnSpc>
                <a:spcPts val="1680"/>
              </a:lnSpc>
              <a:buFont typeface="Arial"/>
              <a:buChar char="•"/>
            </a:pPr>
            <a:r>
              <a:rPr lang="en-US" sz="1200">
                <a:solidFill>
                  <a:srgbClr val="1A014B"/>
                </a:solidFill>
                <a:latin typeface="Open Sans"/>
                <a:ea typeface="Open Sans"/>
                <a:cs typeface="Open Sans"/>
                <a:sym typeface="Open Sans"/>
              </a:rPr>
              <a:t>Desarrollo y mantenimiento del chatbot</a:t>
            </a:r>
          </a:p>
          <a:p>
            <a:pPr algn="l" marL="259091" indent="-129546" lvl="1">
              <a:lnSpc>
                <a:spcPts val="1680"/>
              </a:lnSpc>
              <a:buFont typeface="Arial"/>
              <a:buChar char="•"/>
            </a:pPr>
            <a:r>
              <a:rPr lang="en-US" sz="1200">
                <a:solidFill>
                  <a:srgbClr val="1A014B"/>
                </a:solidFill>
                <a:latin typeface="Open Sans"/>
                <a:ea typeface="Open Sans"/>
                <a:cs typeface="Open Sans"/>
                <a:sym typeface="Open Sans"/>
              </a:rPr>
              <a:t>Personalización e implementación por institución</a:t>
            </a:r>
          </a:p>
          <a:p>
            <a:pPr algn="l" marL="259091" indent="-129546" lvl="1">
              <a:lnSpc>
                <a:spcPts val="1680"/>
              </a:lnSpc>
              <a:buFont typeface="Arial"/>
              <a:buChar char="•"/>
            </a:pPr>
            <a:r>
              <a:rPr lang="en-US" sz="1200">
                <a:solidFill>
                  <a:srgbClr val="1A014B"/>
                </a:solidFill>
                <a:latin typeface="Open Sans"/>
                <a:ea typeface="Open Sans"/>
                <a:cs typeface="Open Sans"/>
                <a:sym typeface="Open Sans"/>
              </a:rPr>
              <a:t>Actualización de base de conocimientos académicos</a:t>
            </a:r>
          </a:p>
          <a:p>
            <a:pPr algn="l" marL="259091" indent="-129546" lvl="1">
              <a:lnSpc>
                <a:spcPts val="1680"/>
              </a:lnSpc>
              <a:buFont typeface="Arial"/>
              <a:buChar char="•"/>
            </a:pPr>
            <a:r>
              <a:rPr lang="en-US" sz="1200">
                <a:solidFill>
                  <a:srgbClr val="1A014B"/>
                </a:solidFill>
                <a:latin typeface="Open Sans"/>
                <a:ea typeface="Open Sans"/>
                <a:cs typeface="Open Sans"/>
                <a:sym typeface="Open Sans"/>
              </a:rPr>
              <a:t>Soporte técnico y capacitación a clientes</a:t>
            </a:r>
          </a:p>
          <a:p>
            <a:pPr algn="l" marL="259091" indent="-129546" lvl="1">
              <a:lnSpc>
                <a:spcPts val="1680"/>
              </a:lnSpc>
              <a:buFont typeface="Arial"/>
              <a:buChar char="•"/>
            </a:pPr>
            <a:r>
              <a:rPr lang="en-US" sz="1200">
                <a:solidFill>
                  <a:srgbClr val="1A014B"/>
                </a:solidFill>
                <a:latin typeface="Open Sans"/>
                <a:ea typeface="Open Sans"/>
                <a:cs typeface="Open Sans"/>
                <a:sym typeface="Open Sans"/>
              </a:rPr>
              <a:t>Ventas y onboarding de nuevas instituciones</a:t>
            </a:r>
          </a:p>
          <a:p>
            <a:pPr algn="l">
              <a:lnSpc>
                <a:spcPts val="1680"/>
              </a:lnSpc>
            </a:pPr>
          </a:p>
          <a:p>
            <a:pPr algn="l">
              <a:lnSpc>
                <a:spcPts val="1680"/>
              </a:lnSpc>
            </a:pPr>
          </a:p>
        </p:txBody>
      </p:sp>
      <p:sp>
        <p:nvSpPr>
          <p:cNvPr name="Freeform 59" id="59"/>
          <p:cNvSpPr/>
          <p:nvPr/>
        </p:nvSpPr>
        <p:spPr>
          <a:xfrm flipH="false" flipV="false" rot="0">
            <a:off x="14945745" y="2003607"/>
            <a:ext cx="567008" cy="539173"/>
          </a:xfrm>
          <a:custGeom>
            <a:avLst/>
            <a:gdLst/>
            <a:ahLst/>
            <a:cxnLst/>
            <a:rect r="r" b="b" t="t" l="l"/>
            <a:pathLst>
              <a:path h="539173" w="567008">
                <a:moveTo>
                  <a:pt x="0" y="0"/>
                </a:moveTo>
                <a:lnTo>
                  <a:pt x="567009" y="0"/>
                </a:lnTo>
                <a:lnTo>
                  <a:pt x="567009" y="539173"/>
                </a:lnTo>
                <a:lnTo>
                  <a:pt x="0" y="539173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0" id="60"/>
          <p:cNvSpPr/>
          <p:nvPr/>
        </p:nvSpPr>
        <p:spPr>
          <a:xfrm flipH="false" flipV="false" rot="0">
            <a:off x="9483169" y="7678038"/>
            <a:ext cx="567008" cy="539173"/>
          </a:xfrm>
          <a:custGeom>
            <a:avLst/>
            <a:gdLst/>
            <a:ahLst/>
            <a:cxnLst/>
            <a:rect r="r" b="b" t="t" l="l"/>
            <a:pathLst>
              <a:path h="539173" w="567008">
                <a:moveTo>
                  <a:pt x="0" y="0"/>
                </a:moveTo>
                <a:lnTo>
                  <a:pt x="567008" y="0"/>
                </a:lnTo>
                <a:lnTo>
                  <a:pt x="567008" y="539173"/>
                </a:lnTo>
                <a:lnTo>
                  <a:pt x="0" y="539173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1" id="61"/>
          <p:cNvSpPr/>
          <p:nvPr/>
        </p:nvSpPr>
        <p:spPr>
          <a:xfrm flipH="false" flipV="false" rot="0">
            <a:off x="15729009" y="0"/>
            <a:ext cx="2558991" cy="970652"/>
          </a:xfrm>
          <a:custGeom>
            <a:avLst/>
            <a:gdLst/>
            <a:ahLst/>
            <a:cxnLst/>
            <a:rect r="r" b="b" t="t" l="l"/>
            <a:pathLst>
              <a:path h="970652" w="2558991">
                <a:moveTo>
                  <a:pt x="0" y="0"/>
                </a:moveTo>
                <a:lnTo>
                  <a:pt x="2558991" y="0"/>
                </a:lnTo>
                <a:lnTo>
                  <a:pt x="2558991" y="970652"/>
                </a:lnTo>
                <a:lnTo>
                  <a:pt x="0" y="970652"/>
                </a:lnTo>
                <a:lnTo>
                  <a:pt x="0" y="0"/>
                </a:lnTo>
                <a:close/>
              </a:path>
            </a:pathLst>
          </a:custGeom>
          <a:blipFill>
            <a:blip r:embed="rId2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DAG5t15aZXo</dc:identifier>
  <dcterms:modified xsi:type="dcterms:W3CDTF">2011-08-01T06:04:30Z</dcterms:modified>
  <cp:revision>1</cp:revision>
  <dc:title>Presentación plan de marketing digital moderno azul y blanco</dc:title>
</cp:coreProperties>
</file>